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3" r:id="rId1"/>
  </p:sldMasterIdLst>
  <p:sldIdLst>
    <p:sldId id="287" r:id="rId2"/>
    <p:sldId id="294" r:id="rId3"/>
    <p:sldId id="336" r:id="rId4"/>
    <p:sldId id="295" r:id="rId5"/>
    <p:sldId id="296" r:id="rId6"/>
    <p:sldId id="298" r:id="rId7"/>
    <p:sldId id="299" r:id="rId8"/>
    <p:sldId id="300" r:id="rId9"/>
    <p:sldId id="301" r:id="rId10"/>
    <p:sldId id="302" r:id="rId11"/>
    <p:sldId id="304" r:id="rId12"/>
    <p:sldId id="305" r:id="rId13"/>
    <p:sldId id="306" r:id="rId14"/>
    <p:sldId id="307" r:id="rId15"/>
    <p:sldId id="308" r:id="rId16"/>
    <p:sldId id="309" r:id="rId17"/>
    <p:sldId id="310" r:id="rId18"/>
    <p:sldId id="311" r:id="rId19"/>
    <p:sldId id="312" r:id="rId20"/>
    <p:sldId id="314" r:id="rId21"/>
    <p:sldId id="316" r:id="rId22"/>
    <p:sldId id="317" r:id="rId23"/>
    <p:sldId id="318" r:id="rId24"/>
    <p:sldId id="334" r:id="rId25"/>
    <p:sldId id="319" r:id="rId26"/>
    <p:sldId id="320" r:id="rId27"/>
    <p:sldId id="321" r:id="rId28"/>
    <p:sldId id="322" r:id="rId29"/>
    <p:sldId id="323" r:id="rId30"/>
    <p:sldId id="324" r:id="rId31"/>
    <p:sldId id="325" r:id="rId32"/>
    <p:sldId id="329" r:id="rId33"/>
    <p:sldId id="331" r:id="rId34"/>
    <p:sldId id="256" r:id="rId35"/>
    <p:sldId id="257" r:id="rId36"/>
    <p:sldId id="283" r:id="rId37"/>
    <p:sldId id="290" r:id="rId38"/>
    <p:sldId id="261" r:id="rId39"/>
    <p:sldId id="268" r:id="rId40"/>
    <p:sldId id="269" r:id="rId41"/>
    <p:sldId id="270" r:id="rId42"/>
    <p:sldId id="271" r:id="rId43"/>
    <p:sldId id="272" r:id="rId44"/>
    <p:sldId id="276" r:id="rId45"/>
    <p:sldId id="337"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7" autoAdjust="0"/>
    <p:restoredTop sz="95110" autoAdjust="0"/>
  </p:normalViewPr>
  <p:slideViewPr>
    <p:cSldViewPr snapToGrid="0">
      <p:cViewPr varScale="1">
        <p:scale>
          <a:sx n="77" d="100"/>
          <a:sy n="77" d="100"/>
        </p:scale>
        <p:origin x="45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053AF5-787E-4444-9AA0-F893288D52D2}" type="doc">
      <dgm:prSet loTypeId="urn:microsoft.com/office/officeart/2005/8/layout/hierarchy1" loCatId="hierarchy" qsTypeId="urn:microsoft.com/office/officeart/2005/8/quickstyle/3d2" qsCatId="3D" csTypeId="urn:microsoft.com/office/officeart/2005/8/colors/accent1_2" csCatId="accent1" phldr="1"/>
      <dgm:spPr/>
      <dgm:t>
        <a:bodyPr/>
        <a:lstStyle/>
        <a:p>
          <a:pPr rtl="1"/>
          <a:endParaRPr lang="fa-IR"/>
        </a:p>
      </dgm:t>
    </dgm:pt>
    <dgm:pt modelId="{E89A3076-BD9D-47B2-AE83-01CB686563D4}">
      <dgm:prSet phldrT="[Text]" custT="1"/>
      <dgm:spPr/>
      <dgm:t>
        <a:bodyPr/>
        <a:lstStyle/>
        <a:p>
          <a:pPr rtl="1">
            <a:lnSpc>
              <a:spcPct val="100000"/>
            </a:lnSpc>
          </a:pPr>
          <a:r>
            <a:rPr lang="fa-IR" sz="2800" dirty="0" smtClean="0">
              <a:solidFill>
                <a:srgbClr val="C00000"/>
              </a:solidFill>
              <a:latin typeface="IranNastaliq" panose="02020505000000020003" pitchFamily="18" charset="0"/>
              <a:cs typeface="IranNastaliq" panose="02020505000000020003" pitchFamily="18" charset="0"/>
            </a:rPr>
            <a:t>ظرفیت های قانونی نظارتی</a:t>
          </a:r>
          <a:endParaRPr lang="fa-IR" sz="2800" dirty="0">
            <a:solidFill>
              <a:srgbClr val="C00000"/>
            </a:solidFill>
            <a:latin typeface="IranNastaliq" panose="02020505000000020003" pitchFamily="18" charset="0"/>
            <a:cs typeface="IranNastaliq" panose="02020505000000020003" pitchFamily="18" charset="0"/>
          </a:endParaRPr>
        </a:p>
      </dgm:t>
    </dgm:pt>
    <dgm:pt modelId="{CDB45C59-69BE-4FF3-8315-C630D38353EC}" type="parTrans" cxnId="{E23C2B06-8166-4E61-9B51-B47662B6E672}">
      <dgm:prSet/>
      <dgm:spPr/>
      <dgm:t>
        <a:bodyPr/>
        <a:lstStyle/>
        <a:p>
          <a:pPr rtl="1"/>
          <a:endParaRPr lang="fa-IR"/>
        </a:p>
      </dgm:t>
    </dgm:pt>
    <dgm:pt modelId="{A6146075-4863-4B69-99CF-C52D127385FA}" type="sibTrans" cxnId="{E23C2B06-8166-4E61-9B51-B47662B6E672}">
      <dgm:prSet/>
      <dgm:spPr/>
      <dgm:t>
        <a:bodyPr/>
        <a:lstStyle/>
        <a:p>
          <a:pPr rtl="1"/>
          <a:endParaRPr lang="fa-IR"/>
        </a:p>
      </dgm:t>
    </dgm:pt>
    <dgm:pt modelId="{722F22C4-206A-4329-B00F-95A6AAC373E0}">
      <dgm:prSet phldrT="[Text]" custT="1"/>
      <dgm:spPr/>
      <dgm:t>
        <a:bodyPr/>
        <a:lstStyle/>
        <a:p>
          <a:pPr rtl="1">
            <a:lnSpc>
              <a:spcPct val="100000"/>
            </a:lnSpc>
          </a:pPr>
          <a:r>
            <a:rPr lang="fa-IR" sz="4400" dirty="0" smtClean="0">
              <a:solidFill>
                <a:schemeClr val="accent4">
                  <a:lumMod val="75000"/>
                </a:schemeClr>
              </a:solidFill>
              <a:latin typeface="IranNastaliq" panose="02020505000000020003" pitchFamily="18" charset="0"/>
              <a:cs typeface="IranNastaliq" panose="02020505000000020003" pitchFamily="18" charset="0"/>
            </a:rPr>
            <a:t>خارج از اختیار</a:t>
          </a:r>
          <a:endParaRPr lang="fa-IR" sz="4400" dirty="0">
            <a:solidFill>
              <a:schemeClr val="accent4">
                <a:lumMod val="75000"/>
              </a:schemeClr>
            </a:solidFill>
            <a:latin typeface="IranNastaliq" panose="02020505000000020003" pitchFamily="18" charset="0"/>
            <a:cs typeface="IranNastaliq" panose="02020505000000020003" pitchFamily="18" charset="0"/>
          </a:endParaRPr>
        </a:p>
      </dgm:t>
    </dgm:pt>
    <dgm:pt modelId="{71D0583A-92DA-4F1B-B50E-36278FE715AC}" type="parTrans" cxnId="{EEB178F3-6F2C-4AA1-868F-C98CB01A419A}">
      <dgm:prSet/>
      <dgm:spPr/>
      <dgm:t>
        <a:bodyPr/>
        <a:lstStyle/>
        <a:p>
          <a:pPr rtl="1"/>
          <a:endParaRPr lang="fa-IR"/>
        </a:p>
      </dgm:t>
    </dgm:pt>
    <dgm:pt modelId="{2EDBF9C6-1853-4F7B-BBB3-D57B21780258}" type="sibTrans" cxnId="{EEB178F3-6F2C-4AA1-868F-C98CB01A419A}">
      <dgm:prSet/>
      <dgm:spPr/>
      <dgm:t>
        <a:bodyPr/>
        <a:lstStyle/>
        <a:p>
          <a:pPr rtl="1"/>
          <a:endParaRPr lang="fa-IR"/>
        </a:p>
      </dgm:t>
    </dgm:pt>
    <dgm:pt modelId="{8B74D8A9-D7F0-43B5-995A-66730962CAD2}">
      <dgm:prSet phldrT="[Text]" custT="1"/>
      <dgm:spPr/>
      <dgm:t>
        <a:bodyPr/>
        <a:lstStyle/>
        <a:p>
          <a:pPr rtl="1"/>
          <a:r>
            <a:rPr lang="fa-IR" sz="2400" dirty="0" smtClean="0"/>
            <a:t>تعزیراتی و قضایی</a:t>
          </a:r>
          <a:endParaRPr lang="fa-IR" sz="2400" dirty="0"/>
        </a:p>
      </dgm:t>
    </dgm:pt>
    <dgm:pt modelId="{6F9F0938-420D-4CE1-88B1-D7A3EF949503}" type="parTrans" cxnId="{9CEC437C-677C-4442-B7E1-AF1865744874}">
      <dgm:prSet/>
      <dgm:spPr/>
      <dgm:t>
        <a:bodyPr/>
        <a:lstStyle/>
        <a:p>
          <a:pPr rtl="1"/>
          <a:endParaRPr lang="fa-IR"/>
        </a:p>
      </dgm:t>
    </dgm:pt>
    <dgm:pt modelId="{2791F447-CE40-4A18-BE94-D212C3397844}" type="sibTrans" cxnId="{9CEC437C-677C-4442-B7E1-AF1865744874}">
      <dgm:prSet/>
      <dgm:spPr/>
      <dgm:t>
        <a:bodyPr/>
        <a:lstStyle/>
        <a:p>
          <a:pPr rtl="1"/>
          <a:endParaRPr lang="fa-IR"/>
        </a:p>
      </dgm:t>
    </dgm:pt>
    <dgm:pt modelId="{514973A1-82D2-4323-8DC4-DE69B3A81E03}">
      <dgm:prSet phldrT="[Text]" custT="1"/>
      <dgm:spPr/>
      <dgm:t>
        <a:bodyPr/>
        <a:lstStyle/>
        <a:p>
          <a:pPr rtl="1"/>
          <a:r>
            <a:rPr lang="fa-IR" sz="2400" dirty="0" smtClean="0"/>
            <a:t>مقررات انتظامی</a:t>
          </a:r>
          <a:endParaRPr lang="fa-IR" sz="2400" dirty="0"/>
        </a:p>
      </dgm:t>
    </dgm:pt>
    <dgm:pt modelId="{227F6A57-7188-47BD-8F23-004E564215B2}" type="parTrans" cxnId="{87FC0749-802C-415C-9980-30DE77DDE32B}">
      <dgm:prSet/>
      <dgm:spPr/>
      <dgm:t>
        <a:bodyPr/>
        <a:lstStyle/>
        <a:p>
          <a:pPr rtl="1"/>
          <a:endParaRPr lang="fa-IR"/>
        </a:p>
      </dgm:t>
    </dgm:pt>
    <dgm:pt modelId="{A0EE60AE-0ABF-464B-AD28-91199F060E7B}" type="sibTrans" cxnId="{87FC0749-802C-415C-9980-30DE77DDE32B}">
      <dgm:prSet/>
      <dgm:spPr/>
      <dgm:t>
        <a:bodyPr/>
        <a:lstStyle/>
        <a:p>
          <a:pPr rtl="1"/>
          <a:endParaRPr lang="fa-IR"/>
        </a:p>
      </dgm:t>
    </dgm:pt>
    <dgm:pt modelId="{8EFCD92D-B05E-41D7-8505-D398A0E8A662}">
      <dgm:prSet phldrT="[Text]" custT="1"/>
      <dgm:spPr/>
      <dgm:t>
        <a:bodyPr/>
        <a:lstStyle/>
        <a:p>
          <a:pPr rtl="1"/>
          <a:r>
            <a:rPr lang="fa-IR" sz="4400" dirty="0" smtClean="0">
              <a:solidFill>
                <a:schemeClr val="accent4">
                  <a:lumMod val="75000"/>
                </a:schemeClr>
              </a:solidFill>
              <a:latin typeface="IranNastaliq" panose="02020505000000020003" pitchFamily="18" charset="0"/>
              <a:cs typeface="IranNastaliq" panose="02020505000000020003" pitchFamily="18" charset="0"/>
            </a:rPr>
            <a:t>در اختیار </a:t>
          </a:r>
          <a:endParaRPr lang="fa-IR" sz="4400" dirty="0">
            <a:solidFill>
              <a:schemeClr val="accent4">
                <a:lumMod val="75000"/>
              </a:schemeClr>
            </a:solidFill>
            <a:latin typeface="IranNastaliq" panose="02020505000000020003" pitchFamily="18" charset="0"/>
            <a:cs typeface="IranNastaliq" panose="02020505000000020003" pitchFamily="18" charset="0"/>
          </a:endParaRPr>
        </a:p>
      </dgm:t>
    </dgm:pt>
    <dgm:pt modelId="{AA6323C4-D610-42D1-A122-F53658D348D7}" type="parTrans" cxnId="{2E55A2DD-A1B1-46EB-BB74-FDB6A52C0692}">
      <dgm:prSet/>
      <dgm:spPr/>
      <dgm:t>
        <a:bodyPr/>
        <a:lstStyle/>
        <a:p>
          <a:pPr rtl="1"/>
          <a:endParaRPr lang="fa-IR"/>
        </a:p>
      </dgm:t>
    </dgm:pt>
    <dgm:pt modelId="{830D9408-9B48-483D-83B6-FBFD70155E0E}" type="sibTrans" cxnId="{2E55A2DD-A1B1-46EB-BB74-FDB6A52C0692}">
      <dgm:prSet/>
      <dgm:spPr/>
      <dgm:t>
        <a:bodyPr/>
        <a:lstStyle/>
        <a:p>
          <a:pPr rtl="1"/>
          <a:endParaRPr lang="fa-IR"/>
        </a:p>
      </dgm:t>
    </dgm:pt>
    <dgm:pt modelId="{372E7A30-5AE7-4AF7-8138-5D99C17AC1E5}">
      <dgm:prSet phldrT="[Text]"/>
      <dgm:spPr/>
      <dgm:t>
        <a:bodyPr/>
        <a:lstStyle/>
        <a:p>
          <a:pPr rtl="1"/>
          <a:r>
            <a:rPr lang="fa-IR" dirty="0" smtClean="0"/>
            <a:t>فصل تخلفات آیین نامه ها</a:t>
          </a:r>
        </a:p>
        <a:p>
          <a:pPr rtl="1"/>
          <a:r>
            <a:rPr lang="fa-IR" dirty="0" smtClean="0"/>
            <a:t>تمدید پروانه ها</a:t>
          </a:r>
        </a:p>
        <a:p>
          <a:pPr rtl="1"/>
          <a:r>
            <a:rPr lang="fa-IR" dirty="0" smtClean="0"/>
            <a:t>توسعه و تجهیز</a:t>
          </a:r>
        </a:p>
        <a:p>
          <a:pPr rtl="1"/>
          <a:r>
            <a:rPr lang="fa-IR" dirty="0" smtClean="0"/>
            <a:t>تایید صلاحیت ها و...</a:t>
          </a:r>
          <a:endParaRPr lang="fa-IR" dirty="0"/>
        </a:p>
      </dgm:t>
    </dgm:pt>
    <dgm:pt modelId="{69FF719A-63A1-47FC-9139-75805865B9C0}" type="parTrans" cxnId="{F040571B-3EE3-4480-95E8-B1232E60C18B}">
      <dgm:prSet/>
      <dgm:spPr/>
      <dgm:t>
        <a:bodyPr/>
        <a:lstStyle/>
        <a:p>
          <a:pPr rtl="1"/>
          <a:endParaRPr lang="fa-IR"/>
        </a:p>
      </dgm:t>
    </dgm:pt>
    <dgm:pt modelId="{3E561A2C-F4E9-4906-8D2F-5BED6A956F5B}" type="sibTrans" cxnId="{F040571B-3EE3-4480-95E8-B1232E60C18B}">
      <dgm:prSet/>
      <dgm:spPr/>
      <dgm:t>
        <a:bodyPr/>
        <a:lstStyle/>
        <a:p>
          <a:pPr rtl="1"/>
          <a:endParaRPr lang="fa-IR"/>
        </a:p>
      </dgm:t>
    </dgm:pt>
    <dgm:pt modelId="{1FB648A9-5BF2-45CC-87BD-A35B04C71624}" type="pres">
      <dgm:prSet presAssocID="{B4053AF5-787E-4444-9AA0-F893288D52D2}" presName="hierChild1" presStyleCnt="0">
        <dgm:presLayoutVars>
          <dgm:chPref val="1"/>
          <dgm:dir/>
          <dgm:animOne val="branch"/>
          <dgm:animLvl val="lvl"/>
          <dgm:resizeHandles/>
        </dgm:presLayoutVars>
      </dgm:prSet>
      <dgm:spPr/>
      <dgm:t>
        <a:bodyPr/>
        <a:lstStyle/>
        <a:p>
          <a:pPr rtl="1"/>
          <a:endParaRPr lang="fa-IR"/>
        </a:p>
      </dgm:t>
    </dgm:pt>
    <dgm:pt modelId="{38A58FD1-3B09-4550-B496-52F9926D4D1C}" type="pres">
      <dgm:prSet presAssocID="{E89A3076-BD9D-47B2-AE83-01CB686563D4}" presName="hierRoot1" presStyleCnt="0"/>
      <dgm:spPr/>
    </dgm:pt>
    <dgm:pt modelId="{2FCBE5D1-E17D-4C13-A2AD-7AC71C9E531A}" type="pres">
      <dgm:prSet presAssocID="{E89A3076-BD9D-47B2-AE83-01CB686563D4}" presName="composite" presStyleCnt="0"/>
      <dgm:spPr/>
    </dgm:pt>
    <dgm:pt modelId="{38BBD868-AA74-4F28-8F91-D41D3578D131}" type="pres">
      <dgm:prSet presAssocID="{E89A3076-BD9D-47B2-AE83-01CB686563D4}" presName="background" presStyleLbl="node0" presStyleIdx="0" presStyleCnt="1"/>
      <dgm:spPr/>
    </dgm:pt>
    <dgm:pt modelId="{EB6BE7D9-F7B0-4B8C-AB11-1405632325C5}" type="pres">
      <dgm:prSet presAssocID="{E89A3076-BD9D-47B2-AE83-01CB686563D4}" presName="text" presStyleLbl="fgAcc0" presStyleIdx="0" presStyleCnt="1" custLinFactNeighborX="-16324" custLinFactNeighborY="3627">
        <dgm:presLayoutVars>
          <dgm:chPref val="3"/>
        </dgm:presLayoutVars>
      </dgm:prSet>
      <dgm:spPr/>
      <dgm:t>
        <a:bodyPr/>
        <a:lstStyle/>
        <a:p>
          <a:pPr rtl="1"/>
          <a:endParaRPr lang="fa-IR"/>
        </a:p>
      </dgm:t>
    </dgm:pt>
    <dgm:pt modelId="{A1D67DF6-B176-4068-82F7-2FC49511CC37}" type="pres">
      <dgm:prSet presAssocID="{E89A3076-BD9D-47B2-AE83-01CB686563D4}" presName="hierChild2" presStyleCnt="0"/>
      <dgm:spPr/>
    </dgm:pt>
    <dgm:pt modelId="{4F8E143B-D65C-4CFF-BC3F-FA52F022B60A}" type="pres">
      <dgm:prSet presAssocID="{71D0583A-92DA-4F1B-B50E-36278FE715AC}" presName="Name10" presStyleLbl="parChTrans1D2" presStyleIdx="0" presStyleCnt="2"/>
      <dgm:spPr/>
      <dgm:t>
        <a:bodyPr/>
        <a:lstStyle/>
        <a:p>
          <a:pPr rtl="1"/>
          <a:endParaRPr lang="fa-IR"/>
        </a:p>
      </dgm:t>
    </dgm:pt>
    <dgm:pt modelId="{5D6ABB73-DB0D-45D1-A4DF-D88BD8A782F8}" type="pres">
      <dgm:prSet presAssocID="{722F22C4-206A-4329-B00F-95A6AAC373E0}" presName="hierRoot2" presStyleCnt="0"/>
      <dgm:spPr/>
    </dgm:pt>
    <dgm:pt modelId="{C20E8083-BE97-46DC-8CE8-F2CD5D0CBC5A}" type="pres">
      <dgm:prSet presAssocID="{722F22C4-206A-4329-B00F-95A6AAC373E0}" presName="composite2" presStyleCnt="0"/>
      <dgm:spPr/>
    </dgm:pt>
    <dgm:pt modelId="{DC894878-DCA1-4F3B-988E-DE538C1D4AA3}" type="pres">
      <dgm:prSet presAssocID="{722F22C4-206A-4329-B00F-95A6AAC373E0}" presName="background2" presStyleLbl="node2" presStyleIdx="0" presStyleCnt="2"/>
      <dgm:spPr/>
    </dgm:pt>
    <dgm:pt modelId="{D16FBBC8-17E7-4D00-ABC9-3A5451D611E0}" type="pres">
      <dgm:prSet presAssocID="{722F22C4-206A-4329-B00F-95A6AAC373E0}" presName="text2" presStyleLbl="fgAcc2" presStyleIdx="0" presStyleCnt="2" custLinFactNeighborX="-978" custLinFactNeighborY="-1540">
        <dgm:presLayoutVars>
          <dgm:chPref val="3"/>
        </dgm:presLayoutVars>
      </dgm:prSet>
      <dgm:spPr/>
      <dgm:t>
        <a:bodyPr/>
        <a:lstStyle/>
        <a:p>
          <a:pPr rtl="1"/>
          <a:endParaRPr lang="fa-IR"/>
        </a:p>
      </dgm:t>
    </dgm:pt>
    <dgm:pt modelId="{F195E431-9B55-439D-82DF-286A1045D9A0}" type="pres">
      <dgm:prSet presAssocID="{722F22C4-206A-4329-B00F-95A6AAC373E0}" presName="hierChild3" presStyleCnt="0"/>
      <dgm:spPr/>
    </dgm:pt>
    <dgm:pt modelId="{AFC4E49A-020D-4A8B-A3A1-FA00BA41CD14}" type="pres">
      <dgm:prSet presAssocID="{6F9F0938-420D-4CE1-88B1-D7A3EF949503}" presName="Name17" presStyleLbl="parChTrans1D3" presStyleIdx="0" presStyleCnt="3"/>
      <dgm:spPr/>
      <dgm:t>
        <a:bodyPr/>
        <a:lstStyle/>
        <a:p>
          <a:pPr rtl="1"/>
          <a:endParaRPr lang="fa-IR"/>
        </a:p>
      </dgm:t>
    </dgm:pt>
    <dgm:pt modelId="{1B5AEA02-159F-492C-B66B-2CAE73BD994E}" type="pres">
      <dgm:prSet presAssocID="{8B74D8A9-D7F0-43B5-995A-66730962CAD2}" presName="hierRoot3" presStyleCnt="0"/>
      <dgm:spPr/>
    </dgm:pt>
    <dgm:pt modelId="{888B2E5C-01C1-4E89-A987-8DFA85EBF43B}" type="pres">
      <dgm:prSet presAssocID="{8B74D8A9-D7F0-43B5-995A-66730962CAD2}" presName="composite3" presStyleCnt="0"/>
      <dgm:spPr/>
    </dgm:pt>
    <dgm:pt modelId="{AA9E6206-8592-4DB7-BF51-AA2BAFD8E63B}" type="pres">
      <dgm:prSet presAssocID="{8B74D8A9-D7F0-43B5-995A-66730962CAD2}" presName="background3" presStyleLbl="node3" presStyleIdx="0" presStyleCnt="3"/>
      <dgm:spPr/>
    </dgm:pt>
    <dgm:pt modelId="{67DA34FD-1E61-4677-A116-E2E8CAC05538}" type="pres">
      <dgm:prSet presAssocID="{8B74D8A9-D7F0-43B5-995A-66730962CAD2}" presName="text3" presStyleLbl="fgAcc3" presStyleIdx="0" presStyleCnt="3">
        <dgm:presLayoutVars>
          <dgm:chPref val="3"/>
        </dgm:presLayoutVars>
      </dgm:prSet>
      <dgm:spPr/>
      <dgm:t>
        <a:bodyPr/>
        <a:lstStyle/>
        <a:p>
          <a:pPr rtl="1"/>
          <a:endParaRPr lang="fa-IR"/>
        </a:p>
      </dgm:t>
    </dgm:pt>
    <dgm:pt modelId="{86132B46-C1FB-4135-9AE6-09678C4A74FC}" type="pres">
      <dgm:prSet presAssocID="{8B74D8A9-D7F0-43B5-995A-66730962CAD2}" presName="hierChild4" presStyleCnt="0"/>
      <dgm:spPr/>
    </dgm:pt>
    <dgm:pt modelId="{504C3D61-B249-4D36-81C1-7AE7AF683370}" type="pres">
      <dgm:prSet presAssocID="{227F6A57-7188-47BD-8F23-004E564215B2}" presName="Name17" presStyleLbl="parChTrans1D3" presStyleIdx="1" presStyleCnt="3"/>
      <dgm:spPr/>
      <dgm:t>
        <a:bodyPr/>
        <a:lstStyle/>
        <a:p>
          <a:pPr rtl="1"/>
          <a:endParaRPr lang="fa-IR"/>
        </a:p>
      </dgm:t>
    </dgm:pt>
    <dgm:pt modelId="{B3F981C8-AC34-4E5E-BCE3-71A5B9A454F5}" type="pres">
      <dgm:prSet presAssocID="{514973A1-82D2-4323-8DC4-DE69B3A81E03}" presName="hierRoot3" presStyleCnt="0"/>
      <dgm:spPr/>
    </dgm:pt>
    <dgm:pt modelId="{0AC9887F-2A19-4665-A0A8-F43BFC7D0105}" type="pres">
      <dgm:prSet presAssocID="{514973A1-82D2-4323-8DC4-DE69B3A81E03}" presName="composite3" presStyleCnt="0"/>
      <dgm:spPr/>
    </dgm:pt>
    <dgm:pt modelId="{A8534572-077D-4AD0-9DFE-339E742A32DF}" type="pres">
      <dgm:prSet presAssocID="{514973A1-82D2-4323-8DC4-DE69B3A81E03}" presName="background3" presStyleLbl="node3" presStyleIdx="1" presStyleCnt="3"/>
      <dgm:spPr/>
    </dgm:pt>
    <dgm:pt modelId="{C5662791-049F-4325-9C4F-A00C7E290FFD}" type="pres">
      <dgm:prSet presAssocID="{514973A1-82D2-4323-8DC4-DE69B3A81E03}" presName="text3" presStyleLbl="fgAcc3" presStyleIdx="1" presStyleCnt="3" custLinFactNeighborX="-978" custLinFactNeighborY="6">
        <dgm:presLayoutVars>
          <dgm:chPref val="3"/>
        </dgm:presLayoutVars>
      </dgm:prSet>
      <dgm:spPr/>
      <dgm:t>
        <a:bodyPr/>
        <a:lstStyle/>
        <a:p>
          <a:pPr rtl="1"/>
          <a:endParaRPr lang="fa-IR"/>
        </a:p>
      </dgm:t>
    </dgm:pt>
    <dgm:pt modelId="{EE559F41-B1AE-4A15-800F-C23133F183C9}" type="pres">
      <dgm:prSet presAssocID="{514973A1-82D2-4323-8DC4-DE69B3A81E03}" presName="hierChild4" presStyleCnt="0"/>
      <dgm:spPr/>
    </dgm:pt>
    <dgm:pt modelId="{BE705225-86BD-4B19-B36D-6763D0729258}" type="pres">
      <dgm:prSet presAssocID="{AA6323C4-D610-42D1-A122-F53658D348D7}" presName="Name10" presStyleLbl="parChTrans1D2" presStyleIdx="1" presStyleCnt="2"/>
      <dgm:spPr/>
      <dgm:t>
        <a:bodyPr/>
        <a:lstStyle/>
        <a:p>
          <a:pPr rtl="1"/>
          <a:endParaRPr lang="fa-IR"/>
        </a:p>
      </dgm:t>
    </dgm:pt>
    <dgm:pt modelId="{2A9DEBDA-B74D-411D-AEF1-8CCA60F5ACD5}" type="pres">
      <dgm:prSet presAssocID="{8EFCD92D-B05E-41D7-8505-D398A0E8A662}" presName="hierRoot2" presStyleCnt="0"/>
      <dgm:spPr/>
    </dgm:pt>
    <dgm:pt modelId="{55E2CC1B-A68C-4A1A-AA9D-49DC08D79DD8}" type="pres">
      <dgm:prSet presAssocID="{8EFCD92D-B05E-41D7-8505-D398A0E8A662}" presName="composite2" presStyleCnt="0"/>
      <dgm:spPr/>
    </dgm:pt>
    <dgm:pt modelId="{B74D35DF-773E-476A-9304-58DEB1D1A472}" type="pres">
      <dgm:prSet presAssocID="{8EFCD92D-B05E-41D7-8505-D398A0E8A662}" presName="background2" presStyleLbl="node2" presStyleIdx="1" presStyleCnt="2"/>
      <dgm:spPr/>
    </dgm:pt>
    <dgm:pt modelId="{F0A08EC7-32AE-467B-BD8D-871713F8AD6E}" type="pres">
      <dgm:prSet presAssocID="{8EFCD92D-B05E-41D7-8505-D398A0E8A662}" presName="text2" presStyleLbl="fgAcc2" presStyleIdx="1" presStyleCnt="2" custLinFactNeighborX="-2283" custLinFactNeighborY="-1027">
        <dgm:presLayoutVars>
          <dgm:chPref val="3"/>
        </dgm:presLayoutVars>
      </dgm:prSet>
      <dgm:spPr/>
      <dgm:t>
        <a:bodyPr/>
        <a:lstStyle/>
        <a:p>
          <a:pPr rtl="1"/>
          <a:endParaRPr lang="fa-IR"/>
        </a:p>
      </dgm:t>
    </dgm:pt>
    <dgm:pt modelId="{30EF36B7-4321-4FFF-897C-56CFD8D01E56}" type="pres">
      <dgm:prSet presAssocID="{8EFCD92D-B05E-41D7-8505-D398A0E8A662}" presName="hierChild3" presStyleCnt="0"/>
      <dgm:spPr/>
    </dgm:pt>
    <dgm:pt modelId="{446BD3CA-7D75-4CBC-B82C-F369A29B09D9}" type="pres">
      <dgm:prSet presAssocID="{69FF719A-63A1-47FC-9139-75805865B9C0}" presName="Name17" presStyleLbl="parChTrans1D3" presStyleIdx="2" presStyleCnt="3"/>
      <dgm:spPr/>
      <dgm:t>
        <a:bodyPr/>
        <a:lstStyle/>
        <a:p>
          <a:pPr rtl="1"/>
          <a:endParaRPr lang="fa-IR"/>
        </a:p>
      </dgm:t>
    </dgm:pt>
    <dgm:pt modelId="{FC98FE61-387D-4137-BA16-F6EC81ED1E04}" type="pres">
      <dgm:prSet presAssocID="{372E7A30-5AE7-4AF7-8138-5D99C17AC1E5}" presName="hierRoot3" presStyleCnt="0"/>
      <dgm:spPr/>
    </dgm:pt>
    <dgm:pt modelId="{E3883F09-647A-4F40-8DFD-8E4944ADC2BD}" type="pres">
      <dgm:prSet presAssocID="{372E7A30-5AE7-4AF7-8138-5D99C17AC1E5}" presName="composite3" presStyleCnt="0"/>
      <dgm:spPr/>
    </dgm:pt>
    <dgm:pt modelId="{30A6B5C6-36D4-4902-A501-9FE90980CBA9}" type="pres">
      <dgm:prSet presAssocID="{372E7A30-5AE7-4AF7-8138-5D99C17AC1E5}" presName="background3" presStyleLbl="node3" presStyleIdx="2" presStyleCnt="3"/>
      <dgm:spPr/>
    </dgm:pt>
    <dgm:pt modelId="{DA2E431C-9896-4F51-BDF9-058C8030634E}" type="pres">
      <dgm:prSet presAssocID="{372E7A30-5AE7-4AF7-8138-5D99C17AC1E5}" presName="text3" presStyleLbl="fgAcc3" presStyleIdx="2" presStyleCnt="3" custScaleY="98364" custLinFactNeighborX="-1304" custLinFactNeighborY="6">
        <dgm:presLayoutVars>
          <dgm:chPref val="3"/>
        </dgm:presLayoutVars>
      </dgm:prSet>
      <dgm:spPr/>
      <dgm:t>
        <a:bodyPr/>
        <a:lstStyle/>
        <a:p>
          <a:pPr rtl="1"/>
          <a:endParaRPr lang="fa-IR"/>
        </a:p>
      </dgm:t>
    </dgm:pt>
    <dgm:pt modelId="{4D16CB62-8782-4521-A5E5-AE4B508802B5}" type="pres">
      <dgm:prSet presAssocID="{372E7A30-5AE7-4AF7-8138-5D99C17AC1E5}" presName="hierChild4" presStyleCnt="0"/>
      <dgm:spPr/>
    </dgm:pt>
  </dgm:ptLst>
  <dgm:cxnLst>
    <dgm:cxn modelId="{EEB178F3-6F2C-4AA1-868F-C98CB01A419A}" srcId="{E89A3076-BD9D-47B2-AE83-01CB686563D4}" destId="{722F22C4-206A-4329-B00F-95A6AAC373E0}" srcOrd="0" destOrd="0" parTransId="{71D0583A-92DA-4F1B-B50E-36278FE715AC}" sibTransId="{2EDBF9C6-1853-4F7B-BBB3-D57B21780258}"/>
    <dgm:cxn modelId="{FBD034C2-E0B5-43FF-9F4A-D9C64EDEC1F8}" type="presOf" srcId="{227F6A57-7188-47BD-8F23-004E564215B2}" destId="{504C3D61-B249-4D36-81C1-7AE7AF683370}" srcOrd="0" destOrd="0" presId="urn:microsoft.com/office/officeart/2005/8/layout/hierarchy1"/>
    <dgm:cxn modelId="{B8CA8C69-137A-425C-8A1E-E66ABB24E1D4}" type="presOf" srcId="{514973A1-82D2-4323-8DC4-DE69B3A81E03}" destId="{C5662791-049F-4325-9C4F-A00C7E290FFD}" srcOrd="0" destOrd="0" presId="urn:microsoft.com/office/officeart/2005/8/layout/hierarchy1"/>
    <dgm:cxn modelId="{87FC0749-802C-415C-9980-30DE77DDE32B}" srcId="{722F22C4-206A-4329-B00F-95A6AAC373E0}" destId="{514973A1-82D2-4323-8DC4-DE69B3A81E03}" srcOrd="1" destOrd="0" parTransId="{227F6A57-7188-47BD-8F23-004E564215B2}" sibTransId="{A0EE60AE-0ABF-464B-AD28-91199F060E7B}"/>
    <dgm:cxn modelId="{6A818BD5-781C-4201-9D7C-D47FD9593D2C}" type="presOf" srcId="{B4053AF5-787E-4444-9AA0-F893288D52D2}" destId="{1FB648A9-5BF2-45CC-87BD-A35B04C71624}" srcOrd="0" destOrd="0" presId="urn:microsoft.com/office/officeart/2005/8/layout/hierarchy1"/>
    <dgm:cxn modelId="{E23C2B06-8166-4E61-9B51-B47662B6E672}" srcId="{B4053AF5-787E-4444-9AA0-F893288D52D2}" destId="{E89A3076-BD9D-47B2-AE83-01CB686563D4}" srcOrd="0" destOrd="0" parTransId="{CDB45C59-69BE-4FF3-8315-C630D38353EC}" sibTransId="{A6146075-4863-4B69-99CF-C52D127385FA}"/>
    <dgm:cxn modelId="{3D5D0E93-2FF4-4D90-8037-F18ED928239E}" type="presOf" srcId="{8B74D8A9-D7F0-43B5-995A-66730962CAD2}" destId="{67DA34FD-1E61-4677-A116-E2E8CAC05538}" srcOrd="0" destOrd="0" presId="urn:microsoft.com/office/officeart/2005/8/layout/hierarchy1"/>
    <dgm:cxn modelId="{FD68E455-FB28-405F-B478-F499CF510050}" type="presOf" srcId="{8EFCD92D-B05E-41D7-8505-D398A0E8A662}" destId="{F0A08EC7-32AE-467B-BD8D-871713F8AD6E}" srcOrd="0" destOrd="0" presId="urn:microsoft.com/office/officeart/2005/8/layout/hierarchy1"/>
    <dgm:cxn modelId="{9FEFB57F-7C79-4F81-93D8-0A42D583E166}" type="presOf" srcId="{69FF719A-63A1-47FC-9139-75805865B9C0}" destId="{446BD3CA-7D75-4CBC-B82C-F369A29B09D9}" srcOrd="0" destOrd="0" presId="urn:microsoft.com/office/officeart/2005/8/layout/hierarchy1"/>
    <dgm:cxn modelId="{2E55A2DD-A1B1-46EB-BB74-FDB6A52C0692}" srcId="{E89A3076-BD9D-47B2-AE83-01CB686563D4}" destId="{8EFCD92D-B05E-41D7-8505-D398A0E8A662}" srcOrd="1" destOrd="0" parTransId="{AA6323C4-D610-42D1-A122-F53658D348D7}" sibTransId="{830D9408-9B48-483D-83B6-FBFD70155E0E}"/>
    <dgm:cxn modelId="{2ABA012D-8206-4E76-810D-E9B4E9581CC3}" type="presOf" srcId="{722F22C4-206A-4329-B00F-95A6AAC373E0}" destId="{D16FBBC8-17E7-4D00-ABC9-3A5451D611E0}" srcOrd="0" destOrd="0" presId="urn:microsoft.com/office/officeart/2005/8/layout/hierarchy1"/>
    <dgm:cxn modelId="{CEDF4DA1-722E-489A-BCCA-C23D8DD64A8D}" type="presOf" srcId="{71D0583A-92DA-4F1B-B50E-36278FE715AC}" destId="{4F8E143B-D65C-4CFF-BC3F-FA52F022B60A}" srcOrd="0" destOrd="0" presId="urn:microsoft.com/office/officeart/2005/8/layout/hierarchy1"/>
    <dgm:cxn modelId="{69CAADBB-1E2C-4BF3-A5E7-4CDF00A825B3}" type="presOf" srcId="{6F9F0938-420D-4CE1-88B1-D7A3EF949503}" destId="{AFC4E49A-020D-4A8B-A3A1-FA00BA41CD14}" srcOrd="0" destOrd="0" presId="urn:microsoft.com/office/officeart/2005/8/layout/hierarchy1"/>
    <dgm:cxn modelId="{9CEC437C-677C-4442-B7E1-AF1865744874}" srcId="{722F22C4-206A-4329-B00F-95A6AAC373E0}" destId="{8B74D8A9-D7F0-43B5-995A-66730962CAD2}" srcOrd="0" destOrd="0" parTransId="{6F9F0938-420D-4CE1-88B1-D7A3EF949503}" sibTransId="{2791F447-CE40-4A18-BE94-D212C3397844}"/>
    <dgm:cxn modelId="{F040571B-3EE3-4480-95E8-B1232E60C18B}" srcId="{8EFCD92D-B05E-41D7-8505-D398A0E8A662}" destId="{372E7A30-5AE7-4AF7-8138-5D99C17AC1E5}" srcOrd="0" destOrd="0" parTransId="{69FF719A-63A1-47FC-9139-75805865B9C0}" sibTransId="{3E561A2C-F4E9-4906-8D2F-5BED6A956F5B}"/>
    <dgm:cxn modelId="{59E3F9C3-05AA-4B45-A225-99CB4E326421}" type="presOf" srcId="{372E7A30-5AE7-4AF7-8138-5D99C17AC1E5}" destId="{DA2E431C-9896-4F51-BDF9-058C8030634E}" srcOrd="0" destOrd="0" presId="urn:microsoft.com/office/officeart/2005/8/layout/hierarchy1"/>
    <dgm:cxn modelId="{1478A832-0EC9-409E-B40A-BAB3EE24CD07}" type="presOf" srcId="{AA6323C4-D610-42D1-A122-F53658D348D7}" destId="{BE705225-86BD-4B19-B36D-6763D0729258}" srcOrd="0" destOrd="0" presId="urn:microsoft.com/office/officeart/2005/8/layout/hierarchy1"/>
    <dgm:cxn modelId="{DC1EDC79-9DF2-479C-BA95-DF56430D85BF}" type="presOf" srcId="{E89A3076-BD9D-47B2-AE83-01CB686563D4}" destId="{EB6BE7D9-F7B0-4B8C-AB11-1405632325C5}" srcOrd="0" destOrd="0" presId="urn:microsoft.com/office/officeart/2005/8/layout/hierarchy1"/>
    <dgm:cxn modelId="{186634A1-164E-4621-A07A-E0FE5158BFC2}" type="presParOf" srcId="{1FB648A9-5BF2-45CC-87BD-A35B04C71624}" destId="{38A58FD1-3B09-4550-B496-52F9926D4D1C}" srcOrd="0" destOrd="0" presId="urn:microsoft.com/office/officeart/2005/8/layout/hierarchy1"/>
    <dgm:cxn modelId="{2AE0E1D3-A8CB-49CC-B509-3DFD72BC9A68}" type="presParOf" srcId="{38A58FD1-3B09-4550-B496-52F9926D4D1C}" destId="{2FCBE5D1-E17D-4C13-A2AD-7AC71C9E531A}" srcOrd="0" destOrd="0" presId="urn:microsoft.com/office/officeart/2005/8/layout/hierarchy1"/>
    <dgm:cxn modelId="{952FBEE3-C273-44CD-8397-68166F503E68}" type="presParOf" srcId="{2FCBE5D1-E17D-4C13-A2AD-7AC71C9E531A}" destId="{38BBD868-AA74-4F28-8F91-D41D3578D131}" srcOrd="0" destOrd="0" presId="urn:microsoft.com/office/officeart/2005/8/layout/hierarchy1"/>
    <dgm:cxn modelId="{8AC13804-A46D-42B3-8568-0A4CB01A588A}" type="presParOf" srcId="{2FCBE5D1-E17D-4C13-A2AD-7AC71C9E531A}" destId="{EB6BE7D9-F7B0-4B8C-AB11-1405632325C5}" srcOrd="1" destOrd="0" presId="urn:microsoft.com/office/officeart/2005/8/layout/hierarchy1"/>
    <dgm:cxn modelId="{479EEFB8-BA12-4D06-B97E-526864608162}" type="presParOf" srcId="{38A58FD1-3B09-4550-B496-52F9926D4D1C}" destId="{A1D67DF6-B176-4068-82F7-2FC49511CC37}" srcOrd="1" destOrd="0" presId="urn:microsoft.com/office/officeart/2005/8/layout/hierarchy1"/>
    <dgm:cxn modelId="{1D047559-8895-4357-BAF0-B7E26DAD2B35}" type="presParOf" srcId="{A1D67DF6-B176-4068-82F7-2FC49511CC37}" destId="{4F8E143B-D65C-4CFF-BC3F-FA52F022B60A}" srcOrd="0" destOrd="0" presId="urn:microsoft.com/office/officeart/2005/8/layout/hierarchy1"/>
    <dgm:cxn modelId="{2DC8D19B-7D57-4997-BE82-ECEF38D55B4F}" type="presParOf" srcId="{A1D67DF6-B176-4068-82F7-2FC49511CC37}" destId="{5D6ABB73-DB0D-45D1-A4DF-D88BD8A782F8}" srcOrd="1" destOrd="0" presId="urn:microsoft.com/office/officeart/2005/8/layout/hierarchy1"/>
    <dgm:cxn modelId="{2EC1F1CA-F7D8-4D84-8B7F-277B0FACD95D}" type="presParOf" srcId="{5D6ABB73-DB0D-45D1-A4DF-D88BD8A782F8}" destId="{C20E8083-BE97-46DC-8CE8-F2CD5D0CBC5A}" srcOrd="0" destOrd="0" presId="urn:microsoft.com/office/officeart/2005/8/layout/hierarchy1"/>
    <dgm:cxn modelId="{AB2FE6C2-E1F8-4B4F-A8B0-05FEF11EAF95}" type="presParOf" srcId="{C20E8083-BE97-46DC-8CE8-F2CD5D0CBC5A}" destId="{DC894878-DCA1-4F3B-988E-DE538C1D4AA3}" srcOrd="0" destOrd="0" presId="urn:microsoft.com/office/officeart/2005/8/layout/hierarchy1"/>
    <dgm:cxn modelId="{A63ECFA4-55F1-4490-8C61-B1A8A058F6F3}" type="presParOf" srcId="{C20E8083-BE97-46DC-8CE8-F2CD5D0CBC5A}" destId="{D16FBBC8-17E7-4D00-ABC9-3A5451D611E0}" srcOrd="1" destOrd="0" presId="urn:microsoft.com/office/officeart/2005/8/layout/hierarchy1"/>
    <dgm:cxn modelId="{6CA4147D-B019-436F-9A7B-B54AD8F5BF94}" type="presParOf" srcId="{5D6ABB73-DB0D-45D1-A4DF-D88BD8A782F8}" destId="{F195E431-9B55-439D-82DF-286A1045D9A0}" srcOrd="1" destOrd="0" presId="urn:microsoft.com/office/officeart/2005/8/layout/hierarchy1"/>
    <dgm:cxn modelId="{5963325E-C5E2-4CC1-802D-5CF298C311EE}" type="presParOf" srcId="{F195E431-9B55-439D-82DF-286A1045D9A0}" destId="{AFC4E49A-020D-4A8B-A3A1-FA00BA41CD14}" srcOrd="0" destOrd="0" presId="urn:microsoft.com/office/officeart/2005/8/layout/hierarchy1"/>
    <dgm:cxn modelId="{15D0F7B3-06EA-4C55-A09F-71041D505B93}" type="presParOf" srcId="{F195E431-9B55-439D-82DF-286A1045D9A0}" destId="{1B5AEA02-159F-492C-B66B-2CAE73BD994E}" srcOrd="1" destOrd="0" presId="urn:microsoft.com/office/officeart/2005/8/layout/hierarchy1"/>
    <dgm:cxn modelId="{B9D62D59-4E74-4F7D-8673-5B7E17FF0640}" type="presParOf" srcId="{1B5AEA02-159F-492C-B66B-2CAE73BD994E}" destId="{888B2E5C-01C1-4E89-A987-8DFA85EBF43B}" srcOrd="0" destOrd="0" presId="urn:microsoft.com/office/officeart/2005/8/layout/hierarchy1"/>
    <dgm:cxn modelId="{0DACC1CC-0DB8-4945-857C-42F1783D9D4A}" type="presParOf" srcId="{888B2E5C-01C1-4E89-A987-8DFA85EBF43B}" destId="{AA9E6206-8592-4DB7-BF51-AA2BAFD8E63B}" srcOrd="0" destOrd="0" presId="urn:microsoft.com/office/officeart/2005/8/layout/hierarchy1"/>
    <dgm:cxn modelId="{0FF8969B-AEEB-4926-B202-8258FCE770B2}" type="presParOf" srcId="{888B2E5C-01C1-4E89-A987-8DFA85EBF43B}" destId="{67DA34FD-1E61-4677-A116-E2E8CAC05538}" srcOrd="1" destOrd="0" presId="urn:microsoft.com/office/officeart/2005/8/layout/hierarchy1"/>
    <dgm:cxn modelId="{C12B3FE8-8B34-4A8C-994C-AED0AA00152A}" type="presParOf" srcId="{1B5AEA02-159F-492C-B66B-2CAE73BD994E}" destId="{86132B46-C1FB-4135-9AE6-09678C4A74FC}" srcOrd="1" destOrd="0" presId="urn:microsoft.com/office/officeart/2005/8/layout/hierarchy1"/>
    <dgm:cxn modelId="{27B7DF43-70EB-4F89-938C-A219D71070DF}" type="presParOf" srcId="{F195E431-9B55-439D-82DF-286A1045D9A0}" destId="{504C3D61-B249-4D36-81C1-7AE7AF683370}" srcOrd="2" destOrd="0" presId="urn:microsoft.com/office/officeart/2005/8/layout/hierarchy1"/>
    <dgm:cxn modelId="{1E57B0B2-AA60-47D0-98C1-006B6FD155CB}" type="presParOf" srcId="{F195E431-9B55-439D-82DF-286A1045D9A0}" destId="{B3F981C8-AC34-4E5E-BCE3-71A5B9A454F5}" srcOrd="3" destOrd="0" presId="urn:microsoft.com/office/officeart/2005/8/layout/hierarchy1"/>
    <dgm:cxn modelId="{C6EF1CC1-0396-43DD-B0C5-22E07513341D}" type="presParOf" srcId="{B3F981C8-AC34-4E5E-BCE3-71A5B9A454F5}" destId="{0AC9887F-2A19-4665-A0A8-F43BFC7D0105}" srcOrd="0" destOrd="0" presId="urn:microsoft.com/office/officeart/2005/8/layout/hierarchy1"/>
    <dgm:cxn modelId="{6A9AA27D-58E6-4378-B83B-46FA9CC5E081}" type="presParOf" srcId="{0AC9887F-2A19-4665-A0A8-F43BFC7D0105}" destId="{A8534572-077D-4AD0-9DFE-339E742A32DF}" srcOrd="0" destOrd="0" presId="urn:microsoft.com/office/officeart/2005/8/layout/hierarchy1"/>
    <dgm:cxn modelId="{561E8C2E-7A4B-4A2F-BB34-898B2AB13825}" type="presParOf" srcId="{0AC9887F-2A19-4665-A0A8-F43BFC7D0105}" destId="{C5662791-049F-4325-9C4F-A00C7E290FFD}" srcOrd="1" destOrd="0" presId="urn:microsoft.com/office/officeart/2005/8/layout/hierarchy1"/>
    <dgm:cxn modelId="{36CE17B9-5A9F-4F6E-BA8B-FBBED2EB8CC6}" type="presParOf" srcId="{B3F981C8-AC34-4E5E-BCE3-71A5B9A454F5}" destId="{EE559F41-B1AE-4A15-800F-C23133F183C9}" srcOrd="1" destOrd="0" presId="urn:microsoft.com/office/officeart/2005/8/layout/hierarchy1"/>
    <dgm:cxn modelId="{F1402F75-37F9-4584-86E5-C54130FF590B}" type="presParOf" srcId="{A1D67DF6-B176-4068-82F7-2FC49511CC37}" destId="{BE705225-86BD-4B19-B36D-6763D0729258}" srcOrd="2" destOrd="0" presId="urn:microsoft.com/office/officeart/2005/8/layout/hierarchy1"/>
    <dgm:cxn modelId="{690CAEA0-3685-488E-9D0B-5A727CE4EB12}" type="presParOf" srcId="{A1D67DF6-B176-4068-82F7-2FC49511CC37}" destId="{2A9DEBDA-B74D-411D-AEF1-8CCA60F5ACD5}" srcOrd="3" destOrd="0" presId="urn:microsoft.com/office/officeart/2005/8/layout/hierarchy1"/>
    <dgm:cxn modelId="{21B455DD-18C7-4583-9A1C-85D4423D77A1}" type="presParOf" srcId="{2A9DEBDA-B74D-411D-AEF1-8CCA60F5ACD5}" destId="{55E2CC1B-A68C-4A1A-AA9D-49DC08D79DD8}" srcOrd="0" destOrd="0" presId="urn:microsoft.com/office/officeart/2005/8/layout/hierarchy1"/>
    <dgm:cxn modelId="{1ABFCEDD-6CC4-4E93-BD1E-72EF6B18134D}" type="presParOf" srcId="{55E2CC1B-A68C-4A1A-AA9D-49DC08D79DD8}" destId="{B74D35DF-773E-476A-9304-58DEB1D1A472}" srcOrd="0" destOrd="0" presId="urn:microsoft.com/office/officeart/2005/8/layout/hierarchy1"/>
    <dgm:cxn modelId="{710D7D73-BE38-4157-B0AE-9E8497BC2C40}" type="presParOf" srcId="{55E2CC1B-A68C-4A1A-AA9D-49DC08D79DD8}" destId="{F0A08EC7-32AE-467B-BD8D-871713F8AD6E}" srcOrd="1" destOrd="0" presId="urn:microsoft.com/office/officeart/2005/8/layout/hierarchy1"/>
    <dgm:cxn modelId="{D3E7B289-C725-4978-802E-A7F09664B98D}" type="presParOf" srcId="{2A9DEBDA-B74D-411D-AEF1-8CCA60F5ACD5}" destId="{30EF36B7-4321-4FFF-897C-56CFD8D01E56}" srcOrd="1" destOrd="0" presId="urn:microsoft.com/office/officeart/2005/8/layout/hierarchy1"/>
    <dgm:cxn modelId="{4DD329F0-8228-4EAE-8B28-4EE234D850FC}" type="presParOf" srcId="{30EF36B7-4321-4FFF-897C-56CFD8D01E56}" destId="{446BD3CA-7D75-4CBC-B82C-F369A29B09D9}" srcOrd="0" destOrd="0" presId="urn:microsoft.com/office/officeart/2005/8/layout/hierarchy1"/>
    <dgm:cxn modelId="{85B89FBA-B01A-4BE5-880B-F3F1E970705F}" type="presParOf" srcId="{30EF36B7-4321-4FFF-897C-56CFD8D01E56}" destId="{FC98FE61-387D-4137-BA16-F6EC81ED1E04}" srcOrd="1" destOrd="0" presId="urn:microsoft.com/office/officeart/2005/8/layout/hierarchy1"/>
    <dgm:cxn modelId="{88D642E4-2431-4D3E-A15E-E683A7B4EB5D}" type="presParOf" srcId="{FC98FE61-387D-4137-BA16-F6EC81ED1E04}" destId="{E3883F09-647A-4F40-8DFD-8E4944ADC2BD}" srcOrd="0" destOrd="0" presId="urn:microsoft.com/office/officeart/2005/8/layout/hierarchy1"/>
    <dgm:cxn modelId="{7E3A9149-4AEA-4A94-8BBB-575C6597DDB9}" type="presParOf" srcId="{E3883F09-647A-4F40-8DFD-8E4944ADC2BD}" destId="{30A6B5C6-36D4-4902-A501-9FE90980CBA9}" srcOrd="0" destOrd="0" presId="urn:microsoft.com/office/officeart/2005/8/layout/hierarchy1"/>
    <dgm:cxn modelId="{98F83A3F-EC1F-4BA2-9753-E7650DDB2713}" type="presParOf" srcId="{E3883F09-647A-4F40-8DFD-8E4944ADC2BD}" destId="{DA2E431C-9896-4F51-BDF9-058C8030634E}" srcOrd="1" destOrd="0" presId="urn:microsoft.com/office/officeart/2005/8/layout/hierarchy1"/>
    <dgm:cxn modelId="{AEBADC02-CEDC-477F-97CB-9685604F0612}" type="presParOf" srcId="{FC98FE61-387D-4137-BA16-F6EC81ED1E04}" destId="{4D16CB62-8782-4521-A5E5-AE4B508802B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E3350F-31B9-42BA-B7BE-658863EAA697}" type="doc">
      <dgm:prSet loTypeId="urn:microsoft.com/office/officeart/2005/8/layout/list1" loCatId="list" qsTypeId="urn:microsoft.com/office/officeart/2005/8/quickstyle/simple1" qsCatId="simple" csTypeId="urn:microsoft.com/office/officeart/2005/8/colors/accent1_2" csCatId="accent1" phldr="1"/>
      <dgm:spPr/>
      <dgm:t>
        <a:bodyPr/>
        <a:lstStyle/>
        <a:p>
          <a:pPr rtl="1"/>
          <a:endParaRPr lang="fa-IR"/>
        </a:p>
      </dgm:t>
    </dgm:pt>
    <dgm:pt modelId="{CB22503E-4EB6-422F-A8E7-CABBB0850182}">
      <dgm:prSet phldrT="[Text]"/>
      <dgm:spPr/>
      <dgm:t>
        <a:bodyPr/>
        <a:lstStyle/>
        <a:p>
          <a:pPr algn="ctr" rtl="1"/>
          <a:r>
            <a:rPr lang="fa-IR" dirty="0" smtClean="0">
              <a:solidFill>
                <a:srgbClr val="FFFF00"/>
              </a:solidFill>
            </a:rPr>
            <a:t>سازمان نظام پزشکی(گروه پزشکی)</a:t>
          </a:r>
          <a:endParaRPr lang="fa-IR" dirty="0">
            <a:solidFill>
              <a:srgbClr val="FFFF00"/>
            </a:solidFill>
          </a:endParaRPr>
        </a:p>
      </dgm:t>
    </dgm:pt>
    <dgm:pt modelId="{11AB92D2-7037-435E-9339-2715DA4685B4}" type="parTrans" cxnId="{3A8DB537-137C-4422-BE7A-74CCC66BCB87}">
      <dgm:prSet/>
      <dgm:spPr/>
      <dgm:t>
        <a:bodyPr/>
        <a:lstStyle/>
        <a:p>
          <a:pPr rtl="1"/>
          <a:endParaRPr lang="fa-IR"/>
        </a:p>
      </dgm:t>
    </dgm:pt>
    <dgm:pt modelId="{0F76E074-8DAE-4851-8988-B6CE5A9774DA}" type="sibTrans" cxnId="{3A8DB537-137C-4422-BE7A-74CCC66BCB87}">
      <dgm:prSet/>
      <dgm:spPr/>
      <dgm:t>
        <a:bodyPr/>
        <a:lstStyle/>
        <a:p>
          <a:pPr rtl="1"/>
          <a:endParaRPr lang="fa-IR"/>
        </a:p>
      </dgm:t>
    </dgm:pt>
    <dgm:pt modelId="{5C77342B-549D-4DF4-BA9A-703D51BA8172}">
      <dgm:prSet phldrT="[Text]"/>
      <dgm:spPr/>
      <dgm:t>
        <a:bodyPr/>
        <a:lstStyle/>
        <a:p>
          <a:pPr algn="ctr" rtl="1"/>
          <a:r>
            <a:rPr lang="fa-IR" dirty="0" smtClean="0">
              <a:solidFill>
                <a:srgbClr val="FFFF00"/>
              </a:solidFill>
            </a:rPr>
            <a:t>سازمان تعزیرات حکومتی </a:t>
          </a:r>
          <a:endParaRPr lang="fa-IR" dirty="0">
            <a:solidFill>
              <a:srgbClr val="FFFF00"/>
            </a:solidFill>
          </a:endParaRPr>
        </a:p>
      </dgm:t>
    </dgm:pt>
    <dgm:pt modelId="{BA972E21-54C8-43DC-B848-5E50B1C4FAE3}" type="parTrans" cxnId="{D66A7CDF-AC63-43BE-85B6-E911A4AB14C3}">
      <dgm:prSet/>
      <dgm:spPr/>
      <dgm:t>
        <a:bodyPr/>
        <a:lstStyle/>
        <a:p>
          <a:pPr rtl="1"/>
          <a:endParaRPr lang="fa-IR"/>
        </a:p>
      </dgm:t>
    </dgm:pt>
    <dgm:pt modelId="{28967B2A-0C41-4C71-AFDA-A30F0299F81A}" type="sibTrans" cxnId="{D66A7CDF-AC63-43BE-85B6-E911A4AB14C3}">
      <dgm:prSet/>
      <dgm:spPr/>
      <dgm:t>
        <a:bodyPr/>
        <a:lstStyle/>
        <a:p>
          <a:pPr rtl="1"/>
          <a:endParaRPr lang="fa-IR"/>
        </a:p>
      </dgm:t>
    </dgm:pt>
    <dgm:pt modelId="{D0170BDB-8F19-4839-AA90-247FD2DC164C}">
      <dgm:prSet phldrT="[Text]"/>
      <dgm:spPr/>
      <dgm:t>
        <a:bodyPr/>
        <a:lstStyle/>
        <a:p>
          <a:pPr rtl="1"/>
          <a:r>
            <a:rPr lang="fa-IR" dirty="0" smtClean="0">
              <a:solidFill>
                <a:srgbClr val="FFFF00"/>
              </a:solidFill>
            </a:rPr>
            <a:t>دادگاه های عمومی و انقلاب(دادسرای ویژه جرايم پزشکی)</a:t>
          </a:r>
          <a:endParaRPr lang="fa-IR" dirty="0">
            <a:solidFill>
              <a:srgbClr val="FFFF00"/>
            </a:solidFill>
          </a:endParaRPr>
        </a:p>
      </dgm:t>
    </dgm:pt>
    <dgm:pt modelId="{37FCEC56-9D7D-4D8B-9711-1484653B609B}" type="parTrans" cxnId="{F69BE3B5-1A10-4D46-94C8-700C07C5CE9A}">
      <dgm:prSet/>
      <dgm:spPr/>
      <dgm:t>
        <a:bodyPr/>
        <a:lstStyle/>
        <a:p>
          <a:pPr rtl="1"/>
          <a:endParaRPr lang="fa-IR"/>
        </a:p>
      </dgm:t>
    </dgm:pt>
    <dgm:pt modelId="{B1185E8B-31B3-4CA9-AAD5-69026A5340B3}" type="sibTrans" cxnId="{F69BE3B5-1A10-4D46-94C8-700C07C5CE9A}">
      <dgm:prSet/>
      <dgm:spPr/>
      <dgm:t>
        <a:bodyPr/>
        <a:lstStyle/>
        <a:p>
          <a:pPr rtl="1"/>
          <a:endParaRPr lang="fa-IR"/>
        </a:p>
      </dgm:t>
    </dgm:pt>
    <dgm:pt modelId="{6C92385C-BE5D-4384-9C34-518D761D3599}" type="pres">
      <dgm:prSet presAssocID="{AFE3350F-31B9-42BA-B7BE-658863EAA697}" presName="linear" presStyleCnt="0">
        <dgm:presLayoutVars>
          <dgm:dir/>
          <dgm:animLvl val="lvl"/>
          <dgm:resizeHandles val="exact"/>
        </dgm:presLayoutVars>
      </dgm:prSet>
      <dgm:spPr/>
      <dgm:t>
        <a:bodyPr/>
        <a:lstStyle/>
        <a:p>
          <a:endParaRPr lang="en-US"/>
        </a:p>
      </dgm:t>
    </dgm:pt>
    <dgm:pt modelId="{2A93C82D-2600-4BBD-94CF-7E3294ED3749}" type="pres">
      <dgm:prSet presAssocID="{CB22503E-4EB6-422F-A8E7-CABBB0850182}" presName="parentLin" presStyleCnt="0"/>
      <dgm:spPr/>
    </dgm:pt>
    <dgm:pt modelId="{28B6A7D5-9ACF-47B3-8675-63ABEEAABB47}" type="pres">
      <dgm:prSet presAssocID="{CB22503E-4EB6-422F-A8E7-CABBB0850182}" presName="parentLeftMargin" presStyleLbl="node1" presStyleIdx="0" presStyleCnt="3"/>
      <dgm:spPr/>
      <dgm:t>
        <a:bodyPr/>
        <a:lstStyle/>
        <a:p>
          <a:endParaRPr lang="en-US"/>
        </a:p>
      </dgm:t>
    </dgm:pt>
    <dgm:pt modelId="{6911166E-3C4F-4AA8-8D96-F150F6CDB9D7}" type="pres">
      <dgm:prSet presAssocID="{CB22503E-4EB6-422F-A8E7-CABBB0850182}" presName="parentText" presStyleLbl="node1" presStyleIdx="0" presStyleCnt="3" custLinFactX="5584" custLinFactNeighborX="100000">
        <dgm:presLayoutVars>
          <dgm:chMax val="0"/>
          <dgm:bulletEnabled val="1"/>
        </dgm:presLayoutVars>
      </dgm:prSet>
      <dgm:spPr/>
      <dgm:t>
        <a:bodyPr/>
        <a:lstStyle/>
        <a:p>
          <a:pPr rtl="1"/>
          <a:endParaRPr lang="fa-IR"/>
        </a:p>
      </dgm:t>
    </dgm:pt>
    <dgm:pt modelId="{9A6D9468-5005-482B-845F-31A73626BC34}" type="pres">
      <dgm:prSet presAssocID="{CB22503E-4EB6-422F-A8E7-CABBB0850182}" presName="negativeSpace" presStyleCnt="0"/>
      <dgm:spPr/>
    </dgm:pt>
    <dgm:pt modelId="{4EB3F5D4-8E51-4421-A361-3ED1EB875023}" type="pres">
      <dgm:prSet presAssocID="{CB22503E-4EB6-422F-A8E7-CABBB0850182}" presName="childText" presStyleLbl="conFgAcc1" presStyleIdx="0" presStyleCnt="3">
        <dgm:presLayoutVars>
          <dgm:bulletEnabled val="1"/>
        </dgm:presLayoutVars>
      </dgm:prSet>
      <dgm:spPr/>
    </dgm:pt>
    <dgm:pt modelId="{0B1EAD5A-F059-43D3-B04C-D9B3B426ACC0}" type="pres">
      <dgm:prSet presAssocID="{0F76E074-8DAE-4851-8988-B6CE5A9774DA}" presName="spaceBetweenRectangles" presStyleCnt="0"/>
      <dgm:spPr/>
    </dgm:pt>
    <dgm:pt modelId="{5688D4B0-52EC-47BB-9EF6-E789714A12BE}" type="pres">
      <dgm:prSet presAssocID="{5C77342B-549D-4DF4-BA9A-703D51BA8172}" presName="parentLin" presStyleCnt="0"/>
      <dgm:spPr/>
    </dgm:pt>
    <dgm:pt modelId="{B76441B3-AF06-4EB4-9F30-353E7788D3BD}" type="pres">
      <dgm:prSet presAssocID="{5C77342B-549D-4DF4-BA9A-703D51BA8172}" presName="parentLeftMargin" presStyleLbl="node1" presStyleIdx="0" presStyleCnt="3"/>
      <dgm:spPr/>
      <dgm:t>
        <a:bodyPr/>
        <a:lstStyle/>
        <a:p>
          <a:endParaRPr lang="en-US"/>
        </a:p>
      </dgm:t>
    </dgm:pt>
    <dgm:pt modelId="{9F8A012B-C258-44E4-AF1D-0AC6DAB4B67E}" type="pres">
      <dgm:prSet presAssocID="{5C77342B-549D-4DF4-BA9A-703D51BA8172}" presName="parentText" presStyleLbl="node1" presStyleIdx="1" presStyleCnt="3" custLinFactX="5351" custLinFactNeighborX="100000" custLinFactNeighborY="-6642">
        <dgm:presLayoutVars>
          <dgm:chMax val="0"/>
          <dgm:bulletEnabled val="1"/>
        </dgm:presLayoutVars>
      </dgm:prSet>
      <dgm:spPr/>
      <dgm:t>
        <a:bodyPr/>
        <a:lstStyle/>
        <a:p>
          <a:endParaRPr lang="en-US"/>
        </a:p>
      </dgm:t>
    </dgm:pt>
    <dgm:pt modelId="{4F8F42C6-3C4B-4508-962F-2408949C0B8E}" type="pres">
      <dgm:prSet presAssocID="{5C77342B-549D-4DF4-BA9A-703D51BA8172}" presName="negativeSpace" presStyleCnt="0"/>
      <dgm:spPr/>
    </dgm:pt>
    <dgm:pt modelId="{C4478F4C-05A1-42E6-A175-DED4F5BB7467}" type="pres">
      <dgm:prSet presAssocID="{5C77342B-549D-4DF4-BA9A-703D51BA8172}" presName="childText" presStyleLbl="conFgAcc1" presStyleIdx="1" presStyleCnt="3">
        <dgm:presLayoutVars>
          <dgm:bulletEnabled val="1"/>
        </dgm:presLayoutVars>
      </dgm:prSet>
      <dgm:spPr/>
    </dgm:pt>
    <dgm:pt modelId="{0DB04CB2-87DA-4D3F-BE76-D0CEF6C950F3}" type="pres">
      <dgm:prSet presAssocID="{28967B2A-0C41-4C71-AFDA-A30F0299F81A}" presName="spaceBetweenRectangles" presStyleCnt="0"/>
      <dgm:spPr/>
    </dgm:pt>
    <dgm:pt modelId="{E583AA68-414D-4902-B41D-2E52026D881C}" type="pres">
      <dgm:prSet presAssocID="{D0170BDB-8F19-4839-AA90-247FD2DC164C}" presName="parentLin" presStyleCnt="0"/>
      <dgm:spPr/>
    </dgm:pt>
    <dgm:pt modelId="{2450955E-6E67-40EF-AF4D-E0FBD61C60BA}" type="pres">
      <dgm:prSet presAssocID="{D0170BDB-8F19-4839-AA90-247FD2DC164C}" presName="parentLeftMargin" presStyleLbl="node1" presStyleIdx="1" presStyleCnt="3"/>
      <dgm:spPr/>
      <dgm:t>
        <a:bodyPr/>
        <a:lstStyle/>
        <a:p>
          <a:endParaRPr lang="en-US"/>
        </a:p>
      </dgm:t>
    </dgm:pt>
    <dgm:pt modelId="{8852F159-0449-463C-B1FA-7BFA4BE747A5}" type="pres">
      <dgm:prSet presAssocID="{D0170BDB-8F19-4839-AA90-247FD2DC164C}" presName="parentText" presStyleLbl="node1" presStyleIdx="2" presStyleCnt="3" custLinFactX="5366" custLinFactNeighborX="100000">
        <dgm:presLayoutVars>
          <dgm:chMax val="0"/>
          <dgm:bulletEnabled val="1"/>
        </dgm:presLayoutVars>
      </dgm:prSet>
      <dgm:spPr/>
      <dgm:t>
        <a:bodyPr/>
        <a:lstStyle/>
        <a:p>
          <a:pPr rtl="1"/>
          <a:endParaRPr lang="fa-IR"/>
        </a:p>
      </dgm:t>
    </dgm:pt>
    <dgm:pt modelId="{945232CF-626D-471B-ABB3-23E2AE60E86F}" type="pres">
      <dgm:prSet presAssocID="{D0170BDB-8F19-4839-AA90-247FD2DC164C}" presName="negativeSpace" presStyleCnt="0"/>
      <dgm:spPr/>
    </dgm:pt>
    <dgm:pt modelId="{2E57AFDE-2BEE-4F1C-A59F-0F94D45E5251}" type="pres">
      <dgm:prSet presAssocID="{D0170BDB-8F19-4839-AA90-247FD2DC164C}" presName="childText" presStyleLbl="conFgAcc1" presStyleIdx="2" presStyleCnt="3">
        <dgm:presLayoutVars>
          <dgm:bulletEnabled val="1"/>
        </dgm:presLayoutVars>
      </dgm:prSet>
      <dgm:spPr/>
    </dgm:pt>
  </dgm:ptLst>
  <dgm:cxnLst>
    <dgm:cxn modelId="{146BDA7D-F0A3-4354-86D1-CDF512CD5D26}" type="presOf" srcId="{D0170BDB-8F19-4839-AA90-247FD2DC164C}" destId="{2450955E-6E67-40EF-AF4D-E0FBD61C60BA}" srcOrd="0" destOrd="0" presId="urn:microsoft.com/office/officeart/2005/8/layout/list1"/>
    <dgm:cxn modelId="{3A8DB537-137C-4422-BE7A-74CCC66BCB87}" srcId="{AFE3350F-31B9-42BA-B7BE-658863EAA697}" destId="{CB22503E-4EB6-422F-A8E7-CABBB0850182}" srcOrd="0" destOrd="0" parTransId="{11AB92D2-7037-435E-9339-2715DA4685B4}" sibTransId="{0F76E074-8DAE-4851-8988-B6CE5A9774DA}"/>
    <dgm:cxn modelId="{F69BE3B5-1A10-4D46-94C8-700C07C5CE9A}" srcId="{AFE3350F-31B9-42BA-B7BE-658863EAA697}" destId="{D0170BDB-8F19-4839-AA90-247FD2DC164C}" srcOrd="2" destOrd="0" parTransId="{37FCEC56-9D7D-4D8B-9711-1484653B609B}" sibTransId="{B1185E8B-31B3-4CA9-AAD5-69026A5340B3}"/>
    <dgm:cxn modelId="{D66A7CDF-AC63-43BE-85B6-E911A4AB14C3}" srcId="{AFE3350F-31B9-42BA-B7BE-658863EAA697}" destId="{5C77342B-549D-4DF4-BA9A-703D51BA8172}" srcOrd="1" destOrd="0" parTransId="{BA972E21-54C8-43DC-B848-5E50B1C4FAE3}" sibTransId="{28967B2A-0C41-4C71-AFDA-A30F0299F81A}"/>
    <dgm:cxn modelId="{5A30EFD1-E757-4285-99DF-CF010AC6AA7F}" type="presOf" srcId="{D0170BDB-8F19-4839-AA90-247FD2DC164C}" destId="{8852F159-0449-463C-B1FA-7BFA4BE747A5}" srcOrd="1" destOrd="0" presId="urn:microsoft.com/office/officeart/2005/8/layout/list1"/>
    <dgm:cxn modelId="{D86F9E75-80F0-442D-AAEB-432890D526BB}" type="presOf" srcId="{5C77342B-549D-4DF4-BA9A-703D51BA8172}" destId="{9F8A012B-C258-44E4-AF1D-0AC6DAB4B67E}" srcOrd="1" destOrd="0" presId="urn:microsoft.com/office/officeart/2005/8/layout/list1"/>
    <dgm:cxn modelId="{28C722E2-FD02-411B-AF0D-9EFCD53AE335}" type="presOf" srcId="{AFE3350F-31B9-42BA-B7BE-658863EAA697}" destId="{6C92385C-BE5D-4384-9C34-518D761D3599}" srcOrd="0" destOrd="0" presId="urn:microsoft.com/office/officeart/2005/8/layout/list1"/>
    <dgm:cxn modelId="{7B51A852-6433-468C-B730-AB00DCE04065}" type="presOf" srcId="{CB22503E-4EB6-422F-A8E7-CABBB0850182}" destId="{28B6A7D5-9ACF-47B3-8675-63ABEEAABB47}" srcOrd="0" destOrd="0" presId="urn:microsoft.com/office/officeart/2005/8/layout/list1"/>
    <dgm:cxn modelId="{6AC20217-98FC-40AB-AC2A-DC4F87E2D91F}" type="presOf" srcId="{CB22503E-4EB6-422F-A8E7-CABBB0850182}" destId="{6911166E-3C4F-4AA8-8D96-F150F6CDB9D7}" srcOrd="1" destOrd="0" presId="urn:microsoft.com/office/officeart/2005/8/layout/list1"/>
    <dgm:cxn modelId="{1751CD06-4C63-43EA-9E27-9DB76902063D}" type="presOf" srcId="{5C77342B-549D-4DF4-BA9A-703D51BA8172}" destId="{B76441B3-AF06-4EB4-9F30-353E7788D3BD}" srcOrd="0" destOrd="0" presId="urn:microsoft.com/office/officeart/2005/8/layout/list1"/>
    <dgm:cxn modelId="{48822078-2541-4E45-81A5-154E85B45A70}" type="presParOf" srcId="{6C92385C-BE5D-4384-9C34-518D761D3599}" destId="{2A93C82D-2600-4BBD-94CF-7E3294ED3749}" srcOrd="0" destOrd="0" presId="urn:microsoft.com/office/officeart/2005/8/layout/list1"/>
    <dgm:cxn modelId="{992B310D-5895-417E-BE38-B5F50490002D}" type="presParOf" srcId="{2A93C82D-2600-4BBD-94CF-7E3294ED3749}" destId="{28B6A7D5-9ACF-47B3-8675-63ABEEAABB47}" srcOrd="0" destOrd="0" presId="urn:microsoft.com/office/officeart/2005/8/layout/list1"/>
    <dgm:cxn modelId="{D9126AD7-C659-45CA-B160-5F807A68BCB2}" type="presParOf" srcId="{2A93C82D-2600-4BBD-94CF-7E3294ED3749}" destId="{6911166E-3C4F-4AA8-8D96-F150F6CDB9D7}" srcOrd="1" destOrd="0" presId="urn:microsoft.com/office/officeart/2005/8/layout/list1"/>
    <dgm:cxn modelId="{D750D0DA-C918-47A2-A44B-9AF48C21F06E}" type="presParOf" srcId="{6C92385C-BE5D-4384-9C34-518D761D3599}" destId="{9A6D9468-5005-482B-845F-31A73626BC34}" srcOrd="1" destOrd="0" presId="urn:microsoft.com/office/officeart/2005/8/layout/list1"/>
    <dgm:cxn modelId="{E1CE6BA6-44F1-4BE7-99EC-E10A17D7D0FE}" type="presParOf" srcId="{6C92385C-BE5D-4384-9C34-518D761D3599}" destId="{4EB3F5D4-8E51-4421-A361-3ED1EB875023}" srcOrd="2" destOrd="0" presId="urn:microsoft.com/office/officeart/2005/8/layout/list1"/>
    <dgm:cxn modelId="{7D92F3EC-05F9-459C-9BC3-215A4B2E3631}" type="presParOf" srcId="{6C92385C-BE5D-4384-9C34-518D761D3599}" destId="{0B1EAD5A-F059-43D3-B04C-D9B3B426ACC0}" srcOrd="3" destOrd="0" presId="urn:microsoft.com/office/officeart/2005/8/layout/list1"/>
    <dgm:cxn modelId="{D21F35FD-5C21-449A-A81B-50AF61272DA9}" type="presParOf" srcId="{6C92385C-BE5D-4384-9C34-518D761D3599}" destId="{5688D4B0-52EC-47BB-9EF6-E789714A12BE}" srcOrd="4" destOrd="0" presId="urn:microsoft.com/office/officeart/2005/8/layout/list1"/>
    <dgm:cxn modelId="{04712240-94D8-46C1-BCE9-2748FB63C1CA}" type="presParOf" srcId="{5688D4B0-52EC-47BB-9EF6-E789714A12BE}" destId="{B76441B3-AF06-4EB4-9F30-353E7788D3BD}" srcOrd="0" destOrd="0" presId="urn:microsoft.com/office/officeart/2005/8/layout/list1"/>
    <dgm:cxn modelId="{8B88AC32-0345-4C04-A786-770731D1A051}" type="presParOf" srcId="{5688D4B0-52EC-47BB-9EF6-E789714A12BE}" destId="{9F8A012B-C258-44E4-AF1D-0AC6DAB4B67E}" srcOrd="1" destOrd="0" presId="urn:microsoft.com/office/officeart/2005/8/layout/list1"/>
    <dgm:cxn modelId="{6D05D0DB-A174-4626-84F9-69BDF1CAE88E}" type="presParOf" srcId="{6C92385C-BE5D-4384-9C34-518D761D3599}" destId="{4F8F42C6-3C4B-4508-962F-2408949C0B8E}" srcOrd="5" destOrd="0" presId="urn:microsoft.com/office/officeart/2005/8/layout/list1"/>
    <dgm:cxn modelId="{A390A8C8-FC50-44B2-9583-1A84968E55CF}" type="presParOf" srcId="{6C92385C-BE5D-4384-9C34-518D761D3599}" destId="{C4478F4C-05A1-42E6-A175-DED4F5BB7467}" srcOrd="6" destOrd="0" presId="urn:microsoft.com/office/officeart/2005/8/layout/list1"/>
    <dgm:cxn modelId="{F2A6792E-3EA6-489B-8070-061A5B54C1CA}" type="presParOf" srcId="{6C92385C-BE5D-4384-9C34-518D761D3599}" destId="{0DB04CB2-87DA-4D3F-BE76-D0CEF6C950F3}" srcOrd="7" destOrd="0" presId="urn:microsoft.com/office/officeart/2005/8/layout/list1"/>
    <dgm:cxn modelId="{6679C9A9-89D2-4000-8F28-8E827A1FA6A8}" type="presParOf" srcId="{6C92385C-BE5D-4384-9C34-518D761D3599}" destId="{E583AA68-414D-4902-B41D-2E52026D881C}" srcOrd="8" destOrd="0" presId="urn:microsoft.com/office/officeart/2005/8/layout/list1"/>
    <dgm:cxn modelId="{C3167CD0-A05E-4661-B58D-85A90400D630}" type="presParOf" srcId="{E583AA68-414D-4902-B41D-2E52026D881C}" destId="{2450955E-6E67-40EF-AF4D-E0FBD61C60BA}" srcOrd="0" destOrd="0" presId="urn:microsoft.com/office/officeart/2005/8/layout/list1"/>
    <dgm:cxn modelId="{30256189-5E96-4668-BC0F-6722763E390D}" type="presParOf" srcId="{E583AA68-414D-4902-B41D-2E52026D881C}" destId="{8852F159-0449-463C-B1FA-7BFA4BE747A5}" srcOrd="1" destOrd="0" presId="urn:microsoft.com/office/officeart/2005/8/layout/list1"/>
    <dgm:cxn modelId="{4706AEA7-76F3-4A01-8B96-1CFEC2FC854D}" type="presParOf" srcId="{6C92385C-BE5D-4384-9C34-518D761D3599}" destId="{945232CF-626D-471B-ABB3-23E2AE60E86F}" srcOrd="9" destOrd="0" presId="urn:microsoft.com/office/officeart/2005/8/layout/list1"/>
    <dgm:cxn modelId="{5D015548-4383-48E2-8A2E-34FF8A11B256}" type="presParOf" srcId="{6C92385C-BE5D-4384-9C34-518D761D3599}" destId="{2E57AFDE-2BEE-4F1C-A59F-0F94D45E525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BD3CA-7D75-4CBC-B82C-F369A29B09D9}">
      <dsp:nvSpPr>
        <dsp:cNvPr id="0" name=""/>
        <dsp:cNvSpPr/>
      </dsp:nvSpPr>
      <dsp:spPr>
        <a:xfrm>
          <a:off x="8994388" y="4112079"/>
          <a:ext cx="91440" cy="786763"/>
        </a:xfrm>
        <a:custGeom>
          <a:avLst/>
          <a:gdLst/>
          <a:ahLst/>
          <a:cxnLst/>
          <a:rect l="0" t="0" r="0" b="0"/>
          <a:pathLst>
            <a:path>
              <a:moveTo>
                <a:pt x="45720" y="0"/>
              </a:moveTo>
              <a:lnTo>
                <a:pt x="45720" y="541683"/>
              </a:lnTo>
              <a:lnTo>
                <a:pt x="71619" y="541683"/>
              </a:lnTo>
              <a:lnTo>
                <a:pt x="71619" y="786763"/>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E705225-86BD-4B19-B36D-6763D0729258}">
      <dsp:nvSpPr>
        <dsp:cNvPr id="0" name=""/>
        <dsp:cNvSpPr/>
      </dsp:nvSpPr>
      <dsp:spPr>
        <a:xfrm>
          <a:off x="6243575" y="1740937"/>
          <a:ext cx="2796533" cy="691226"/>
        </a:xfrm>
        <a:custGeom>
          <a:avLst/>
          <a:gdLst/>
          <a:ahLst/>
          <a:cxnLst/>
          <a:rect l="0" t="0" r="0" b="0"/>
          <a:pathLst>
            <a:path>
              <a:moveTo>
                <a:pt x="0" y="0"/>
              </a:moveTo>
              <a:lnTo>
                <a:pt x="0" y="446147"/>
              </a:lnTo>
              <a:lnTo>
                <a:pt x="2796533" y="446147"/>
              </a:lnTo>
              <a:lnTo>
                <a:pt x="2796533" y="69122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4C3D61-B249-4D36-81C1-7AE7AF683370}">
      <dsp:nvSpPr>
        <dsp:cNvPr id="0" name=""/>
        <dsp:cNvSpPr/>
      </dsp:nvSpPr>
      <dsp:spPr>
        <a:xfrm>
          <a:off x="4224484" y="4103461"/>
          <a:ext cx="1616716" cy="795372"/>
        </a:xfrm>
        <a:custGeom>
          <a:avLst/>
          <a:gdLst/>
          <a:ahLst/>
          <a:cxnLst/>
          <a:rect l="0" t="0" r="0" b="0"/>
          <a:pathLst>
            <a:path>
              <a:moveTo>
                <a:pt x="0" y="0"/>
              </a:moveTo>
              <a:lnTo>
                <a:pt x="0" y="550293"/>
              </a:lnTo>
              <a:lnTo>
                <a:pt x="1616716" y="550293"/>
              </a:lnTo>
              <a:lnTo>
                <a:pt x="1616716" y="795372"/>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FC4E49A-020D-4A8B-A3A1-FA00BA41CD14}">
      <dsp:nvSpPr>
        <dsp:cNvPr id="0" name=""/>
        <dsp:cNvSpPr/>
      </dsp:nvSpPr>
      <dsp:spPr>
        <a:xfrm>
          <a:off x="2633642" y="4103461"/>
          <a:ext cx="1590842" cy="795280"/>
        </a:xfrm>
        <a:custGeom>
          <a:avLst/>
          <a:gdLst/>
          <a:ahLst/>
          <a:cxnLst/>
          <a:rect l="0" t="0" r="0" b="0"/>
          <a:pathLst>
            <a:path>
              <a:moveTo>
                <a:pt x="1590842" y="0"/>
              </a:moveTo>
              <a:lnTo>
                <a:pt x="1590842" y="550201"/>
              </a:lnTo>
              <a:lnTo>
                <a:pt x="0" y="550201"/>
              </a:lnTo>
              <a:lnTo>
                <a:pt x="0" y="79528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F8E143B-D65C-4CFF-BC3F-FA52F022B60A}">
      <dsp:nvSpPr>
        <dsp:cNvPr id="0" name=""/>
        <dsp:cNvSpPr/>
      </dsp:nvSpPr>
      <dsp:spPr>
        <a:xfrm>
          <a:off x="4224484" y="1740937"/>
          <a:ext cx="2019090" cy="682608"/>
        </a:xfrm>
        <a:custGeom>
          <a:avLst/>
          <a:gdLst/>
          <a:ahLst/>
          <a:cxnLst/>
          <a:rect l="0" t="0" r="0" b="0"/>
          <a:pathLst>
            <a:path>
              <a:moveTo>
                <a:pt x="2019090" y="0"/>
              </a:moveTo>
              <a:lnTo>
                <a:pt x="2019090" y="437529"/>
              </a:lnTo>
              <a:lnTo>
                <a:pt x="0" y="437529"/>
              </a:lnTo>
              <a:lnTo>
                <a:pt x="0" y="68260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8BBD868-AA74-4F28-8F91-D41D3578D131}">
      <dsp:nvSpPr>
        <dsp:cNvPr id="0" name=""/>
        <dsp:cNvSpPr/>
      </dsp:nvSpPr>
      <dsp:spPr>
        <a:xfrm>
          <a:off x="4920807" y="61022"/>
          <a:ext cx="2645535" cy="1679914"/>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B6BE7D9-F7B0-4B8C-AB11-1405632325C5}">
      <dsp:nvSpPr>
        <dsp:cNvPr id="0" name=""/>
        <dsp:cNvSpPr/>
      </dsp:nvSpPr>
      <dsp:spPr>
        <a:xfrm>
          <a:off x="5214755" y="340273"/>
          <a:ext cx="2645535" cy="167991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100000"/>
            </a:lnSpc>
            <a:spcBef>
              <a:spcPct val="0"/>
            </a:spcBef>
            <a:spcAft>
              <a:spcPct val="35000"/>
            </a:spcAft>
          </a:pPr>
          <a:r>
            <a:rPr lang="fa-IR" sz="2800" kern="1200" dirty="0" smtClean="0">
              <a:solidFill>
                <a:srgbClr val="C00000"/>
              </a:solidFill>
              <a:latin typeface="IranNastaliq" panose="02020505000000020003" pitchFamily="18" charset="0"/>
              <a:cs typeface="IranNastaliq" panose="02020505000000020003" pitchFamily="18" charset="0"/>
            </a:rPr>
            <a:t>ظرفیت های قانونی نظارتی</a:t>
          </a:r>
          <a:endParaRPr lang="fa-IR" sz="2800" kern="1200" dirty="0">
            <a:solidFill>
              <a:srgbClr val="C00000"/>
            </a:solidFill>
            <a:latin typeface="IranNastaliq" panose="02020505000000020003" pitchFamily="18" charset="0"/>
            <a:cs typeface="IranNastaliq" panose="02020505000000020003" pitchFamily="18" charset="0"/>
          </a:endParaRPr>
        </a:p>
      </dsp:txBody>
      <dsp:txXfrm>
        <a:off x="5263958" y="389476"/>
        <a:ext cx="2547129" cy="1581508"/>
      </dsp:txXfrm>
    </dsp:sp>
    <dsp:sp modelId="{DC894878-DCA1-4F3B-988E-DE538C1D4AA3}">
      <dsp:nvSpPr>
        <dsp:cNvPr id="0" name=""/>
        <dsp:cNvSpPr/>
      </dsp:nvSpPr>
      <dsp:spPr>
        <a:xfrm>
          <a:off x="2901717" y="2423546"/>
          <a:ext cx="2645535" cy="1679914"/>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16FBBC8-17E7-4D00-ABC9-3A5451D611E0}">
      <dsp:nvSpPr>
        <dsp:cNvPr id="0" name=""/>
        <dsp:cNvSpPr/>
      </dsp:nvSpPr>
      <dsp:spPr>
        <a:xfrm>
          <a:off x="3195665" y="2702797"/>
          <a:ext cx="2645535" cy="167991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7640" tIns="167640" rIns="167640" bIns="167640" numCol="1" spcCol="1270" anchor="ctr" anchorCtr="0">
          <a:noAutofit/>
        </a:bodyPr>
        <a:lstStyle/>
        <a:p>
          <a:pPr lvl="0" algn="ctr" defTabSz="1955800" rtl="1">
            <a:lnSpc>
              <a:spcPct val="100000"/>
            </a:lnSpc>
            <a:spcBef>
              <a:spcPct val="0"/>
            </a:spcBef>
            <a:spcAft>
              <a:spcPct val="35000"/>
            </a:spcAft>
          </a:pPr>
          <a:r>
            <a:rPr lang="fa-IR" sz="4400" kern="1200" dirty="0" smtClean="0">
              <a:solidFill>
                <a:schemeClr val="accent4">
                  <a:lumMod val="75000"/>
                </a:schemeClr>
              </a:solidFill>
              <a:latin typeface="IranNastaliq" panose="02020505000000020003" pitchFamily="18" charset="0"/>
              <a:cs typeface="IranNastaliq" panose="02020505000000020003" pitchFamily="18" charset="0"/>
            </a:rPr>
            <a:t>خارج از اختیار</a:t>
          </a:r>
          <a:endParaRPr lang="fa-IR" sz="4400" kern="1200" dirty="0">
            <a:solidFill>
              <a:schemeClr val="accent4">
                <a:lumMod val="75000"/>
              </a:schemeClr>
            </a:solidFill>
            <a:latin typeface="IranNastaliq" panose="02020505000000020003" pitchFamily="18" charset="0"/>
            <a:cs typeface="IranNastaliq" panose="02020505000000020003" pitchFamily="18" charset="0"/>
          </a:endParaRPr>
        </a:p>
      </dsp:txBody>
      <dsp:txXfrm>
        <a:off x="3244868" y="2752000"/>
        <a:ext cx="2547129" cy="1581508"/>
      </dsp:txXfrm>
    </dsp:sp>
    <dsp:sp modelId="{AA9E6206-8592-4DB7-BF51-AA2BAFD8E63B}">
      <dsp:nvSpPr>
        <dsp:cNvPr id="0" name=""/>
        <dsp:cNvSpPr/>
      </dsp:nvSpPr>
      <dsp:spPr>
        <a:xfrm>
          <a:off x="1310874" y="4898741"/>
          <a:ext cx="2645535" cy="1679914"/>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7DA34FD-1E61-4677-A116-E2E8CAC05538}">
      <dsp:nvSpPr>
        <dsp:cNvPr id="0" name=""/>
        <dsp:cNvSpPr/>
      </dsp:nvSpPr>
      <dsp:spPr>
        <a:xfrm>
          <a:off x="1604823" y="5177992"/>
          <a:ext cx="2645535" cy="167991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t>تعزیراتی و قضایی</a:t>
          </a:r>
          <a:endParaRPr lang="fa-IR" sz="2400" kern="1200" dirty="0"/>
        </a:p>
      </dsp:txBody>
      <dsp:txXfrm>
        <a:off x="1654026" y="5227195"/>
        <a:ext cx="2547129" cy="1581508"/>
      </dsp:txXfrm>
    </dsp:sp>
    <dsp:sp modelId="{A8534572-077D-4AD0-9DFE-339E742A32DF}">
      <dsp:nvSpPr>
        <dsp:cNvPr id="0" name=""/>
        <dsp:cNvSpPr/>
      </dsp:nvSpPr>
      <dsp:spPr>
        <a:xfrm>
          <a:off x="4518433" y="4898834"/>
          <a:ext cx="2645535" cy="1679914"/>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5662791-049F-4325-9C4F-A00C7E290FFD}">
      <dsp:nvSpPr>
        <dsp:cNvPr id="0" name=""/>
        <dsp:cNvSpPr/>
      </dsp:nvSpPr>
      <dsp:spPr>
        <a:xfrm>
          <a:off x="4812381" y="5178085"/>
          <a:ext cx="2645535" cy="167991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t>مقررات انتظامی</a:t>
          </a:r>
          <a:endParaRPr lang="fa-IR" sz="2400" kern="1200" dirty="0"/>
        </a:p>
      </dsp:txBody>
      <dsp:txXfrm>
        <a:off x="4861584" y="5227288"/>
        <a:ext cx="2547129" cy="1581508"/>
      </dsp:txXfrm>
    </dsp:sp>
    <dsp:sp modelId="{B74D35DF-773E-476A-9304-58DEB1D1A472}">
      <dsp:nvSpPr>
        <dsp:cNvPr id="0" name=""/>
        <dsp:cNvSpPr/>
      </dsp:nvSpPr>
      <dsp:spPr>
        <a:xfrm>
          <a:off x="7717341" y="2432164"/>
          <a:ext cx="2645535" cy="1679914"/>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0A08EC7-32AE-467B-BD8D-871713F8AD6E}">
      <dsp:nvSpPr>
        <dsp:cNvPr id="0" name=""/>
        <dsp:cNvSpPr/>
      </dsp:nvSpPr>
      <dsp:spPr>
        <a:xfrm>
          <a:off x="8011289" y="2711415"/>
          <a:ext cx="2645535" cy="167991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kern="1200" dirty="0" smtClean="0">
              <a:solidFill>
                <a:schemeClr val="accent4">
                  <a:lumMod val="75000"/>
                </a:schemeClr>
              </a:solidFill>
              <a:latin typeface="IranNastaliq" panose="02020505000000020003" pitchFamily="18" charset="0"/>
              <a:cs typeface="IranNastaliq" panose="02020505000000020003" pitchFamily="18" charset="0"/>
            </a:rPr>
            <a:t>در اختیار </a:t>
          </a:r>
          <a:endParaRPr lang="fa-IR" sz="4400" kern="1200" dirty="0">
            <a:solidFill>
              <a:schemeClr val="accent4">
                <a:lumMod val="75000"/>
              </a:schemeClr>
            </a:solidFill>
            <a:latin typeface="IranNastaliq" panose="02020505000000020003" pitchFamily="18" charset="0"/>
            <a:cs typeface="IranNastaliq" panose="02020505000000020003" pitchFamily="18" charset="0"/>
          </a:endParaRPr>
        </a:p>
      </dsp:txBody>
      <dsp:txXfrm>
        <a:off x="8060492" y="2760618"/>
        <a:ext cx="2547129" cy="1581508"/>
      </dsp:txXfrm>
    </dsp:sp>
    <dsp:sp modelId="{30A6B5C6-36D4-4902-A501-9FE90980CBA9}">
      <dsp:nvSpPr>
        <dsp:cNvPr id="0" name=""/>
        <dsp:cNvSpPr/>
      </dsp:nvSpPr>
      <dsp:spPr>
        <a:xfrm>
          <a:off x="7743240" y="4898842"/>
          <a:ext cx="2645535" cy="1652431"/>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A2E431C-9896-4F51-BDF9-058C8030634E}">
      <dsp:nvSpPr>
        <dsp:cNvPr id="0" name=""/>
        <dsp:cNvSpPr/>
      </dsp:nvSpPr>
      <dsp:spPr>
        <a:xfrm>
          <a:off x="8037189" y="5178093"/>
          <a:ext cx="2645535" cy="165243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t>فصل تخلفات آیین نامه ها</a:t>
          </a:r>
        </a:p>
        <a:p>
          <a:pPr lvl="0" algn="ctr" defTabSz="889000" rtl="1">
            <a:lnSpc>
              <a:spcPct val="90000"/>
            </a:lnSpc>
            <a:spcBef>
              <a:spcPct val="0"/>
            </a:spcBef>
            <a:spcAft>
              <a:spcPct val="35000"/>
            </a:spcAft>
          </a:pPr>
          <a:r>
            <a:rPr lang="fa-IR" sz="2000" kern="1200" dirty="0" smtClean="0"/>
            <a:t>تمدید پروانه ها</a:t>
          </a:r>
        </a:p>
        <a:p>
          <a:pPr lvl="0" algn="ctr" defTabSz="889000" rtl="1">
            <a:lnSpc>
              <a:spcPct val="90000"/>
            </a:lnSpc>
            <a:spcBef>
              <a:spcPct val="0"/>
            </a:spcBef>
            <a:spcAft>
              <a:spcPct val="35000"/>
            </a:spcAft>
          </a:pPr>
          <a:r>
            <a:rPr lang="fa-IR" sz="2000" kern="1200" dirty="0" smtClean="0"/>
            <a:t>توسعه و تجهیز</a:t>
          </a:r>
        </a:p>
        <a:p>
          <a:pPr lvl="0" algn="ctr" defTabSz="889000" rtl="1">
            <a:lnSpc>
              <a:spcPct val="90000"/>
            </a:lnSpc>
            <a:spcBef>
              <a:spcPct val="0"/>
            </a:spcBef>
            <a:spcAft>
              <a:spcPct val="35000"/>
            </a:spcAft>
          </a:pPr>
          <a:r>
            <a:rPr lang="fa-IR" sz="2000" kern="1200" dirty="0" smtClean="0"/>
            <a:t>تایید صلاحیت ها و...</a:t>
          </a:r>
          <a:endParaRPr lang="fa-IR" sz="2000" kern="1200" dirty="0"/>
        </a:p>
      </dsp:txBody>
      <dsp:txXfrm>
        <a:off x="8085587" y="5226491"/>
        <a:ext cx="2548739" cy="1555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3F5D4-8E51-4421-A361-3ED1EB875023}">
      <dsp:nvSpPr>
        <dsp:cNvPr id="0" name=""/>
        <dsp:cNvSpPr/>
      </dsp:nvSpPr>
      <dsp:spPr>
        <a:xfrm>
          <a:off x="0" y="520012"/>
          <a:ext cx="10541479" cy="88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11166E-3C4F-4AA8-8D96-F150F6CDB9D7}">
      <dsp:nvSpPr>
        <dsp:cNvPr id="0" name=""/>
        <dsp:cNvSpPr/>
      </dsp:nvSpPr>
      <dsp:spPr>
        <a:xfrm>
          <a:off x="1466193" y="3412"/>
          <a:ext cx="7379035" cy="1033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910" tIns="0" rIns="278910" bIns="0" numCol="1" spcCol="1270" anchor="ctr" anchorCtr="0">
          <a:noAutofit/>
        </a:bodyPr>
        <a:lstStyle/>
        <a:p>
          <a:pPr lvl="0" algn="ctr" defTabSz="1555750" rtl="1">
            <a:lnSpc>
              <a:spcPct val="90000"/>
            </a:lnSpc>
            <a:spcBef>
              <a:spcPct val="0"/>
            </a:spcBef>
            <a:spcAft>
              <a:spcPct val="35000"/>
            </a:spcAft>
          </a:pPr>
          <a:r>
            <a:rPr lang="fa-IR" sz="3500" kern="1200" dirty="0" smtClean="0">
              <a:solidFill>
                <a:srgbClr val="FFFF00"/>
              </a:solidFill>
            </a:rPr>
            <a:t>سازمان نظام پزشکی(گروه پزشکی)</a:t>
          </a:r>
          <a:endParaRPr lang="fa-IR" sz="3500" kern="1200" dirty="0">
            <a:solidFill>
              <a:srgbClr val="FFFF00"/>
            </a:solidFill>
          </a:endParaRPr>
        </a:p>
      </dsp:txBody>
      <dsp:txXfrm>
        <a:off x="1516630" y="53849"/>
        <a:ext cx="7278161" cy="932326"/>
      </dsp:txXfrm>
    </dsp:sp>
    <dsp:sp modelId="{C4478F4C-05A1-42E6-A175-DED4F5BB7467}">
      <dsp:nvSpPr>
        <dsp:cNvPr id="0" name=""/>
        <dsp:cNvSpPr/>
      </dsp:nvSpPr>
      <dsp:spPr>
        <a:xfrm>
          <a:off x="0" y="2107613"/>
          <a:ext cx="10541479" cy="88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8A012B-C258-44E4-AF1D-0AC6DAB4B67E}">
      <dsp:nvSpPr>
        <dsp:cNvPr id="0" name=""/>
        <dsp:cNvSpPr/>
      </dsp:nvSpPr>
      <dsp:spPr>
        <a:xfrm>
          <a:off x="1449000" y="1522387"/>
          <a:ext cx="7379035" cy="1033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910" tIns="0" rIns="278910" bIns="0" numCol="1" spcCol="1270" anchor="ctr" anchorCtr="0">
          <a:noAutofit/>
        </a:bodyPr>
        <a:lstStyle/>
        <a:p>
          <a:pPr lvl="0" algn="ctr" defTabSz="1555750" rtl="1">
            <a:lnSpc>
              <a:spcPct val="90000"/>
            </a:lnSpc>
            <a:spcBef>
              <a:spcPct val="0"/>
            </a:spcBef>
            <a:spcAft>
              <a:spcPct val="35000"/>
            </a:spcAft>
          </a:pPr>
          <a:r>
            <a:rPr lang="fa-IR" sz="3500" kern="1200" dirty="0" smtClean="0">
              <a:solidFill>
                <a:srgbClr val="FFFF00"/>
              </a:solidFill>
            </a:rPr>
            <a:t>سازمان تعزیرات حکومتی </a:t>
          </a:r>
          <a:endParaRPr lang="fa-IR" sz="3500" kern="1200" dirty="0">
            <a:solidFill>
              <a:srgbClr val="FFFF00"/>
            </a:solidFill>
          </a:endParaRPr>
        </a:p>
      </dsp:txBody>
      <dsp:txXfrm>
        <a:off x="1499437" y="1572824"/>
        <a:ext cx="7278161" cy="932326"/>
      </dsp:txXfrm>
    </dsp:sp>
    <dsp:sp modelId="{2E57AFDE-2BEE-4F1C-A59F-0F94D45E5251}">
      <dsp:nvSpPr>
        <dsp:cNvPr id="0" name=""/>
        <dsp:cNvSpPr/>
      </dsp:nvSpPr>
      <dsp:spPr>
        <a:xfrm>
          <a:off x="0" y="3695213"/>
          <a:ext cx="10541479" cy="88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52F159-0449-463C-B1FA-7BFA4BE747A5}">
      <dsp:nvSpPr>
        <dsp:cNvPr id="0" name=""/>
        <dsp:cNvSpPr/>
      </dsp:nvSpPr>
      <dsp:spPr>
        <a:xfrm>
          <a:off x="1450106" y="3178613"/>
          <a:ext cx="7379035" cy="1033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910" tIns="0" rIns="278910" bIns="0" numCol="1" spcCol="1270" anchor="ctr" anchorCtr="0">
          <a:noAutofit/>
        </a:bodyPr>
        <a:lstStyle/>
        <a:p>
          <a:pPr lvl="0" algn="l" defTabSz="1555750" rtl="1">
            <a:lnSpc>
              <a:spcPct val="90000"/>
            </a:lnSpc>
            <a:spcBef>
              <a:spcPct val="0"/>
            </a:spcBef>
            <a:spcAft>
              <a:spcPct val="35000"/>
            </a:spcAft>
          </a:pPr>
          <a:r>
            <a:rPr lang="fa-IR" sz="3500" kern="1200" dirty="0" smtClean="0">
              <a:solidFill>
                <a:srgbClr val="FFFF00"/>
              </a:solidFill>
            </a:rPr>
            <a:t>دادگاه های عمومی و انقلاب(دادسرای ویژه جرايم پزشکی)</a:t>
          </a:r>
          <a:endParaRPr lang="fa-IR" sz="3500" kern="1200" dirty="0">
            <a:solidFill>
              <a:srgbClr val="FFFF00"/>
            </a:solidFill>
          </a:endParaRPr>
        </a:p>
      </dsp:txBody>
      <dsp:txXfrm>
        <a:off x="1500543" y="3229050"/>
        <a:ext cx="7278161" cy="93232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61BEF0D-F0BB-DE4B-95CE-6DB70DBA9567}" type="datetimeFigureOut">
              <a:rPr lang="en-US" smtClean="0"/>
              <a:pPr/>
              <a:t>12/11/2023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1BEF0D-F0BB-DE4B-95CE-6DB70DBA9567}" type="datetimeFigureOut">
              <a:rPr lang="en-US" smtClean="0"/>
              <a:pPr/>
              <a:t>12/11/2023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61BEF0D-F0BB-DE4B-95CE-6DB70DBA9567}" type="datetimeFigureOut">
              <a:rPr lang="en-US" smtClean="0"/>
              <a:pPr/>
              <a:t>12/11/2023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1BEF0D-F0BB-DE4B-95CE-6DB70DBA9567}" type="datetimeFigureOut">
              <a:rPr lang="en-US" smtClean="0"/>
              <a:pPr/>
              <a:t>12/11/2023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1BEF0D-F0BB-DE4B-95CE-6DB70DBA9567}" type="datetimeFigureOut">
              <a:rPr lang="en-US" smtClean="0"/>
              <a:pPr/>
              <a:t>12/11/2023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D57F1E4F-1CFF-5643-939E-217C01CDF565}" type="slidenum">
              <a:rPr lang="en-US" smtClean="0"/>
              <a:pPr/>
              <a:t>‹#›</a:t>
            </a:fld>
            <a:endParaRPr lang="en-US"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61BEF0D-F0BB-DE4B-95CE-6DB70DBA9567}" type="datetimeFigureOut">
              <a:rPr lang="en-US" smtClean="0"/>
              <a:pPr/>
              <a:t>12/11/2023</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57F1E4F-1CFF-5643-939E-217C01CDF565}" type="slidenum">
              <a:rPr lang="en-US" smtClean="0"/>
              <a:pPr/>
              <a:t>‹#›</a:t>
            </a:fld>
            <a:endParaRPr lang="en-US" dirty="0"/>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hemeOverride" Target="../theme/themeOverride10.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xml"/><Relationship Id="rId1" Type="http://schemas.openxmlformats.org/officeDocument/2006/relationships/themeOverride" Target="../theme/themeOverride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6.xml"/><Relationship Id="rId1" Type="http://schemas.openxmlformats.org/officeDocument/2006/relationships/themeOverride" Target="../theme/themeOverride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5.xml"/><Relationship Id="rId1" Type="http://schemas.openxmlformats.org/officeDocument/2006/relationships/themeOverride" Target="../theme/themeOverride13.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hemeOverride" Target="../theme/themeOverride15.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hemeOverride" Target="../theme/themeOverride16.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hemeOverride" Target="../theme/themeOverride17.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hemeOverride" Target="../theme/themeOverride18.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hemeOverride" Target="../theme/themeOverride19.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 y="0"/>
            <a:ext cx="11094720" cy="7594754"/>
          </a:xfrm>
          <a:prstGeom prst="rect">
            <a:avLst/>
          </a:prstGeom>
        </p:spPr>
      </p:pic>
    </p:spTree>
    <p:extLst>
      <p:ext uri="{BB962C8B-B14F-4D97-AF65-F5344CB8AC3E}">
        <p14:creationId xmlns:p14="http://schemas.microsoft.com/office/powerpoint/2010/main" val="1714028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2"/>
          <p:cNvSpPr txBox="1">
            <a:spLocks noChangeArrowheads="1"/>
          </p:cNvSpPr>
          <p:nvPr/>
        </p:nvSpPr>
        <p:spPr bwMode="auto">
          <a:xfrm>
            <a:off x="990600" y="1524003"/>
            <a:ext cx="1045464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a-IR" altLang="fa-IR" sz="6000" b="1" dirty="0" smtClean="0">
                <a:solidFill>
                  <a:srgbClr val="0070C0"/>
                </a:solidFill>
              </a:rPr>
              <a:t>تابلوی موسسات پزشکی</a:t>
            </a:r>
            <a:endParaRPr lang="en-US" altLang="fa-IR" sz="6000" b="1" dirty="0" smtClean="0">
              <a:solidFill>
                <a:srgbClr val="0070C0"/>
              </a:solidFill>
            </a:endParaRPr>
          </a:p>
        </p:txBody>
      </p:sp>
    </p:spTree>
    <p:extLst>
      <p:ext uri="{BB962C8B-B14F-4D97-AF65-F5344CB8AC3E}">
        <p14:creationId xmlns:p14="http://schemas.microsoft.com/office/powerpoint/2010/main" val="2657481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878774" y="1978231"/>
            <a:ext cx="10261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r"/>
            <a:r>
              <a:rPr lang="ar-SA" altLang="fa-IR" sz="2800" b="1" dirty="0"/>
              <a:t>نصب تابلو خارج از ساختمان برای معرفی کادر درمانی شاغل در مؤسسات پزشکی براساس ضوابط این آیین نامه بلامانع می باشد</a:t>
            </a:r>
            <a:endParaRPr lang="en-US" altLang="fa-IR" sz="3200" b="1" dirty="0"/>
          </a:p>
        </p:txBody>
      </p:sp>
      <p:sp>
        <p:nvSpPr>
          <p:cNvPr id="4" name="TextBox 3"/>
          <p:cNvSpPr txBox="1">
            <a:spLocks noChangeArrowheads="1"/>
          </p:cNvSpPr>
          <p:nvPr/>
        </p:nvSpPr>
        <p:spPr bwMode="auto">
          <a:xfrm>
            <a:off x="1134754" y="3976257"/>
            <a:ext cx="10261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r" rtl="1"/>
            <a:r>
              <a:rPr lang="ar-SA" altLang="fa-IR" sz="2800" b="1" dirty="0"/>
              <a:t>پروانه بهره‌برداری و مسئول فنی و نرخ خدماتی درمانگاه</a:t>
            </a:r>
            <a:r>
              <a:rPr lang="fa-IR" altLang="fa-IR" sz="2800" b="1" dirty="0"/>
              <a:t> </a:t>
            </a:r>
            <a:r>
              <a:rPr lang="ar-SA" altLang="fa-IR" sz="2800" b="1" dirty="0"/>
              <a:t>بای</a:t>
            </a:r>
            <a:r>
              <a:rPr lang="fa-IR" altLang="fa-IR" sz="2800" b="1" dirty="0"/>
              <a:t>د</a:t>
            </a:r>
            <a:r>
              <a:rPr lang="ar-SA" altLang="fa-IR" sz="2800" b="1" dirty="0"/>
              <a:t> در مدخل</a:t>
            </a:r>
            <a:r>
              <a:rPr lang="fa-IR" altLang="fa-IR" sz="2800" b="1" dirty="0"/>
              <a:t> </a:t>
            </a:r>
            <a:r>
              <a:rPr lang="ar-SA" altLang="fa-IR" sz="2800" b="1" dirty="0"/>
              <a:t>درمانگاه به نحوی نصب گردد که برای مراجعه کنندگان قابل رؤیت باشد</a:t>
            </a:r>
            <a:endParaRPr lang="en-US" altLang="fa-IR" sz="2800" dirty="0"/>
          </a:p>
        </p:txBody>
      </p:sp>
    </p:spTree>
    <p:extLst>
      <p:ext uri="{BB962C8B-B14F-4D97-AF65-F5344CB8AC3E}">
        <p14:creationId xmlns:p14="http://schemas.microsoft.com/office/powerpoint/2010/main" val="3605372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32982"/>
            <a:ext cx="12192000" cy="1015663"/>
          </a:xfrm>
          <a:prstGeom prst="rect">
            <a:avLst/>
          </a:prstGeom>
          <a:noFill/>
        </p:spPr>
        <p:txBody>
          <a:bodyPr wrap="square">
            <a:spAutoFit/>
          </a:bodyPr>
          <a:lstStyle/>
          <a:p>
            <a:pPr algn="ctr" eaLnBrk="1" hangingPunct="1">
              <a:defRPr/>
            </a:pPr>
            <a:r>
              <a:rPr lang="fa-IR" sz="6000" b="1" dirty="0">
                <a:solidFill>
                  <a:srgbClr val="0070C0"/>
                </a:solidFill>
                <a:latin typeface="Arial" panose="020B0604020202020204" pitchFamily="34" charset="0"/>
                <a:cs typeface="Arial" panose="020B0604020202020204" pitchFamily="34" charset="0"/>
              </a:rPr>
              <a:t>ساختمان یا مجتمع پزشکان</a:t>
            </a:r>
            <a:endParaRPr lang="en-US" sz="6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897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08000" y="1524002"/>
            <a:ext cx="1127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2" algn="r"/>
            <a:r>
              <a:rPr lang="fa-IR" altLang="fa-IR" sz="2800" b="1" dirty="0"/>
              <a:t>ساختمان یا مجتمع پزشکان به مجموعه ای از مطب های پزشکان اطلاق میگردد که هر پزشک بطور مستقل به معاینه و مداوای بیماران می پردازد . </a:t>
            </a:r>
            <a:endParaRPr lang="en-US" altLang="fa-IR" sz="2800" dirty="0"/>
          </a:p>
        </p:txBody>
      </p:sp>
      <p:sp>
        <p:nvSpPr>
          <p:cNvPr id="3" name="TextBox 2"/>
          <p:cNvSpPr txBox="1">
            <a:spLocks noChangeArrowheads="1"/>
          </p:cNvSpPr>
          <p:nvPr/>
        </p:nvSpPr>
        <p:spPr bwMode="auto">
          <a:xfrm>
            <a:off x="914400" y="3221296"/>
            <a:ext cx="10871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fa-IR" altLang="fa-IR" sz="3000" b="1" dirty="0"/>
              <a:t>به</a:t>
            </a:r>
            <a:r>
              <a:rPr lang="fa-IR" altLang="fa-IR" sz="2800" b="1" dirty="0"/>
              <a:t> کار بردن عناوینی مانند درمانگاه ، کلینیک ، پلی کلینیک ،مرکز ، موسسه پزشکی </a:t>
            </a:r>
            <a:r>
              <a:rPr lang="fa-IR" altLang="fa-IR" sz="2800" b="1" dirty="0" smtClean="0"/>
              <a:t>برای </a:t>
            </a:r>
          </a:p>
          <a:p>
            <a:pPr algn="r" eaLnBrk="1" hangingPunct="1"/>
            <a:endParaRPr lang="fa-IR" altLang="fa-IR" sz="2800" b="1" dirty="0" smtClean="0">
              <a:solidFill>
                <a:schemeClr val="bg1"/>
              </a:solidFill>
            </a:endParaRPr>
          </a:p>
          <a:p>
            <a:pPr lvl="1" algn="r"/>
            <a:r>
              <a:rPr lang="fa-IR" altLang="fa-IR" sz="2800" b="1" dirty="0" smtClean="0"/>
              <a:t>ساختمان </a:t>
            </a:r>
            <a:r>
              <a:rPr lang="fa-IR" altLang="fa-IR" sz="2800" b="1" dirty="0"/>
              <a:t>و مجتمع پزشکان ممنوع می باشد</a:t>
            </a:r>
            <a:r>
              <a:rPr lang="fa-IR" altLang="fa-IR" sz="3000" b="1" dirty="0"/>
              <a:t>.</a:t>
            </a:r>
            <a:endParaRPr lang="en-US" altLang="fa-IR" sz="3000" b="1" dirty="0"/>
          </a:p>
        </p:txBody>
      </p:sp>
      <p:sp>
        <p:nvSpPr>
          <p:cNvPr id="15364" name="Rectangle 4"/>
          <p:cNvSpPr>
            <a:spLocks noChangeArrowheads="1"/>
          </p:cNvSpPr>
          <p:nvPr/>
        </p:nvSpPr>
        <p:spPr bwMode="auto">
          <a:xfrm>
            <a:off x="350520" y="2636520"/>
            <a:ext cx="114350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gn="r"/>
            <a:r>
              <a:rPr lang="fa-IR" altLang="fa-IR" sz="2800" b="1" dirty="0" smtClean="0">
                <a:latin typeface="Arial" pitchFamily="34" charset="0"/>
                <a:cs typeface="Arial" pitchFamily="34" charset="0"/>
              </a:rPr>
              <a:t>ساختمان </a:t>
            </a:r>
            <a:r>
              <a:rPr lang="fa-IR" altLang="fa-IR" sz="2800" b="1" dirty="0">
                <a:latin typeface="Arial" pitchFamily="34" charset="0"/>
                <a:cs typeface="Arial" pitchFamily="34" charset="0"/>
              </a:rPr>
              <a:t>پزشکان موسسه پزشکی محسوب نمیگردد</a:t>
            </a:r>
            <a:r>
              <a:rPr lang="fa-IR" altLang="fa-IR" sz="3200" b="1" dirty="0">
                <a:latin typeface="Arial" pitchFamily="34" charset="0"/>
                <a:cs typeface="Arial" pitchFamily="34" charset="0"/>
              </a:rPr>
              <a:t>.</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1357883016"/>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492760" y="1478280"/>
            <a:ext cx="1113536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gn="r" rtl="1"/>
            <a:r>
              <a:rPr lang="fa-IR" altLang="fa-IR" sz="2800" b="1" dirty="0"/>
              <a:t>تابلوی کلیه پزشکان شاغل در هر ساختمان پزشکان ، باید برابر ضوابط سازمان نظام پزشکی ، در محل مناسب و در معرض دید نصب </a:t>
            </a:r>
            <a:r>
              <a:rPr lang="fa-IR" altLang="fa-IR" sz="2800" b="1" dirty="0" smtClean="0"/>
              <a:t>گردد</a:t>
            </a:r>
          </a:p>
          <a:p>
            <a:pPr algn="r" rtl="1" eaLnBrk="1" hangingPunct="1"/>
            <a:endParaRPr lang="fa-IR" altLang="fa-IR" sz="2800" b="1" dirty="0" smtClean="0"/>
          </a:p>
          <a:p>
            <a:pPr algn="r" rtl="1" eaLnBrk="1" hangingPunct="1"/>
            <a:endParaRPr lang="fa-IR" altLang="fa-IR" sz="2800" b="1" dirty="0" smtClean="0"/>
          </a:p>
          <a:p>
            <a:pPr algn="r" rtl="1" eaLnBrk="1" hangingPunct="1"/>
            <a:r>
              <a:rPr lang="fa-IR" altLang="fa-IR" sz="2800" b="1" dirty="0" smtClean="0"/>
              <a:t>مدت اعتبار مجوزهای تبلیغاتی شش ماه می باشد</a:t>
            </a:r>
            <a:r>
              <a:rPr lang="en-US" altLang="fa-IR" sz="2800" b="1" dirty="0" smtClean="0"/>
              <a:t>.</a:t>
            </a:r>
            <a:endParaRPr lang="fa-IR" altLang="fa-IR" sz="2800" b="1" dirty="0" smtClean="0"/>
          </a:p>
        </p:txBody>
      </p:sp>
      <p:sp>
        <p:nvSpPr>
          <p:cNvPr id="4" name="Rectangle 2"/>
          <p:cNvSpPr>
            <a:spLocks noChangeArrowheads="1"/>
          </p:cNvSpPr>
          <p:nvPr/>
        </p:nvSpPr>
        <p:spPr bwMode="auto">
          <a:xfrm>
            <a:off x="858520" y="4467102"/>
            <a:ext cx="1076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r"/>
            <a:r>
              <a:rPr lang="fa-IR" altLang="fa-IR" sz="2800" b="1" dirty="0"/>
              <a:t>مطب پزشکان و دندانپزشکان ، تا زمان مراجعه بیمار می تواند فعالیت داشته باشد</a:t>
            </a:r>
            <a:endParaRPr lang="en-US" altLang="fa-IR" sz="2800" dirty="0"/>
          </a:p>
        </p:txBody>
      </p:sp>
    </p:spTree>
    <p:extLst>
      <p:ext uri="{BB962C8B-B14F-4D97-AF65-F5344CB8AC3E}">
        <p14:creationId xmlns:p14="http://schemas.microsoft.com/office/powerpoint/2010/main" val="3161219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2606043"/>
            <a:ext cx="11734800" cy="1292662"/>
          </a:xfrm>
          <a:prstGeom prst="rect">
            <a:avLst/>
          </a:prstGeom>
          <a:noFill/>
        </p:spPr>
        <p:txBody>
          <a:bodyPr wrap="square">
            <a:spAutoFit/>
          </a:bodyPr>
          <a:lstStyle/>
          <a:p>
            <a:pPr algn="ctr" eaLnBrk="1" hangingPunct="1">
              <a:defRPr/>
            </a:pPr>
            <a:r>
              <a:rPr lang="fa-IR" sz="6000" b="1" dirty="0">
                <a:solidFill>
                  <a:srgbClr val="0070C0"/>
                </a:solidFill>
                <a:latin typeface="Arial" panose="020B0604020202020204" pitchFamily="34" charset="0"/>
                <a:cs typeface="Arial" panose="020B0604020202020204" pitchFamily="34" charset="0"/>
              </a:rPr>
              <a:t>فضای فیزیکی</a:t>
            </a:r>
            <a:endParaRPr lang="en-US" sz="6000" b="1" dirty="0">
              <a:solidFill>
                <a:srgbClr val="0070C0"/>
              </a:solidFill>
              <a:latin typeface="Arial" panose="020B0604020202020204" pitchFamily="34" charset="0"/>
              <a:cs typeface="Arial" panose="020B0604020202020204" pitchFamily="34" charset="0"/>
            </a:endParaRPr>
          </a:p>
          <a:p>
            <a:pPr eaLnBrk="1" hangingPunct="1">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2006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914400" y="1239235"/>
            <a:ext cx="10464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r"/>
            <a:r>
              <a:rPr lang="fa-IR" altLang="fa-IR" sz="2800" b="1" dirty="0"/>
              <a:t>هر مطب پزشکی باید حداقل دارای یک اتاق معاینه با فضای مناسب و یک سالن انتظار با مساحت مناسب و سرویس های کامل بهداشتی منطبق با شرایط منطقه ای و نظر دانشگاه / دانشکده علوم پزشکی مربوطه باشد</a:t>
            </a:r>
            <a:endParaRPr lang="en-US" altLang="fa-IR" sz="2800" b="1" dirty="0"/>
          </a:p>
        </p:txBody>
      </p:sp>
      <p:sp>
        <p:nvSpPr>
          <p:cNvPr id="18435" name="Rectangle 2"/>
          <p:cNvSpPr>
            <a:spLocks noChangeArrowheads="1"/>
          </p:cNvSpPr>
          <p:nvPr/>
        </p:nvSpPr>
        <p:spPr bwMode="auto">
          <a:xfrm>
            <a:off x="812800" y="4114800"/>
            <a:ext cx="10058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r"/>
            <a:r>
              <a:rPr lang="fa-IR" altLang="fa-IR" sz="2800" b="1" dirty="0"/>
              <a:t>هر مطب پزشکی دارای مجوز تزریقات و پانسمان میتواند علاوه بر اتاقهای فوق ، یک اتاق با حداکثر دو تخت جهت ارائه خدمات تزریقات دارو ، سرم و انجام پانسمان تخصیص دهد</a:t>
            </a:r>
            <a:endParaRPr lang="en-US" sz="2800" dirty="0"/>
          </a:p>
        </p:txBody>
      </p:sp>
    </p:spTree>
    <p:extLst>
      <p:ext uri="{BB962C8B-B14F-4D97-AF65-F5344CB8AC3E}">
        <p14:creationId xmlns:p14="http://schemas.microsoft.com/office/powerpoint/2010/main" val="3960038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406400" y="1447803"/>
            <a:ext cx="11176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r"/>
            <a:r>
              <a:rPr lang="fa-IR" altLang="fa-IR" sz="2800" b="1" dirty="0"/>
              <a:t>وجود یک اتاق مجزا برای سایر خدمات پزشکی ( نظیر ثبت نوار قلب و اقدامات حیاتی اورژانس) اختیاری است ولی هر گونه افزایش اتاقها و تجهیزات که مطب را تبدیل به موسسه درمانی نماید ممنوع می باشد.</a:t>
            </a:r>
          </a:p>
          <a:p>
            <a:pPr algn="r" eaLnBrk="1" hangingPunct="1"/>
            <a:endParaRPr lang="en-US" altLang="fa-IR" dirty="0"/>
          </a:p>
        </p:txBody>
      </p:sp>
      <p:sp>
        <p:nvSpPr>
          <p:cNvPr id="19459" name="Rectangle 2"/>
          <p:cNvSpPr>
            <a:spLocks noChangeArrowheads="1"/>
          </p:cNvSpPr>
          <p:nvPr/>
        </p:nvSpPr>
        <p:spPr bwMode="auto">
          <a:xfrm>
            <a:off x="4921985" y="3505201"/>
            <a:ext cx="64572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eaLnBrk="1" hangingPunct="1">
              <a:buFont typeface="Arial" charset="0"/>
              <a:buNone/>
            </a:pPr>
            <a:r>
              <a:rPr lang="fa-IR" altLang="fa-IR" sz="2800" b="1" dirty="0"/>
              <a:t>محل معاینه بیماران باید از محل انتظار کاملاً جدا باشد.</a:t>
            </a:r>
            <a:endParaRPr lang="en-US" altLang="fa-IR" sz="2800" dirty="0"/>
          </a:p>
        </p:txBody>
      </p:sp>
      <p:sp>
        <p:nvSpPr>
          <p:cNvPr id="19460" name="Rectangle 3"/>
          <p:cNvSpPr>
            <a:spLocks noChangeArrowheads="1"/>
          </p:cNvSpPr>
          <p:nvPr/>
        </p:nvSpPr>
        <p:spPr bwMode="auto">
          <a:xfrm>
            <a:off x="1219200" y="4953002"/>
            <a:ext cx="10261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r"/>
            <a:r>
              <a:rPr lang="fa-IR" altLang="fa-IR" sz="2800" b="1" dirty="0"/>
              <a:t>پوشش دیوارها و سقف باید سالم ، صاف ، بدون درز و شکاف و تمیز باشد.</a:t>
            </a:r>
            <a:r>
              <a:rPr lang="en-US" altLang="fa-IR" sz="2800" dirty="0"/>
              <a:t/>
            </a:r>
            <a:br>
              <a:rPr lang="en-US" altLang="fa-IR" sz="2800" dirty="0"/>
            </a:br>
            <a:endParaRPr lang="en-US" altLang="fa-IR" sz="2800" dirty="0"/>
          </a:p>
        </p:txBody>
      </p:sp>
    </p:spTree>
    <p:extLst>
      <p:ext uri="{BB962C8B-B14F-4D97-AF65-F5344CB8AC3E}">
        <p14:creationId xmlns:p14="http://schemas.microsoft.com/office/powerpoint/2010/main" val="2327399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911761" y="1143002"/>
            <a:ext cx="11074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just" rtl="1"/>
            <a:r>
              <a:rPr lang="ar-SA" sz="2800" b="1" dirty="0">
                <a:solidFill>
                  <a:schemeClr val="bg1"/>
                </a:solidFill>
                <a:cs typeface="B Mitra" pitchFamily="2" charset="-78"/>
              </a:rPr>
              <a:t>  </a:t>
            </a:r>
            <a:r>
              <a:rPr lang="ar-SA" sz="2800" b="1" dirty="0">
                <a:cs typeface="B Mitra" pitchFamily="2" charset="-78"/>
              </a:rPr>
              <a:t>در مطب هايي كه تزريقات، پانسمان، جراحي هاي سرپائي </a:t>
            </a:r>
            <a:r>
              <a:rPr lang="fa-IR" sz="2800" b="1" dirty="0">
                <a:cs typeface="B Mitra" pitchFamily="2" charset="-78"/>
              </a:rPr>
              <a:t>یا </a:t>
            </a:r>
            <a:r>
              <a:rPr lang="ar-SA" sz="2800" b="1" dirty="0">
                <a:cs typeface="B Mitra" pitchFamily="2" charset="-78"/>
              </a:rPr>
              <a:t>معاينات زنانگي بعمل </a:t>
            </a:r>
            <a:r>
              <a:rPr lang="fa-IR" sz="2800" b="1" dirty="0" smtClean="0">
                <a:cs typeface="B Mitra" pitchFamily="2" charset="-78"/>
              </a:rPr>
              <a:t>  </a:t>
            </a:r>
            <a:r>
              <a:rPr lang="ar-SA" sz="2800" b="1" dirty="0" smtClean="0">
                <a:cs typeface="B Mitra" pitchFamily="2" charset="-78"/>
              </a:rPr>
              <a:t>مي </a:t>
            </a:r>
            <a:r>
              <a:rPr lang="ar-SA" sz="2800" b="1" dirty="0">
                <a:cs typeface="B Mitra" pitchFamily="2" charset="-78"/>
              </a:rPr>
              <a:t>آيد، واكسيناسيون كليه افرادي كه به نحوي با بيمار يا وسايل و تجهيزات پزشكي ارتباط دارند بر عليه بيماري هپاتيت </a:t>
            </a:r>
            <a:r>
              <a:rPr lang="en-US" sz="2800" b="1" dirty="0">
                <a:cs typeface="B Mitra" pitchFamily="2" charset="-78"/>
              </a:rPr>
              <a:t>B </a:t>
            </a:r>
            <a:r>
              <a:rPr lang="ar-SA" sz="2800" b="1" dirty="0">
                <a:cs typeface="B Mitra" pitchFamily="2" charset="-78"/>
              </a:rPr>
              <a:t>الزامي است و حفظ سوابق واكسيناسيون </a:t>
            </a:r>
            <a:r>
              <a:rPr lang="fa-IR" sz="2800" b="1" dirty="0">
                <a:cs typeface="B Mitra" pitchFamily="2" charset="-78"/>
              </a:rPr>
              <a:t>ی</a:t>
            </a:r>
            <a:r>
              <a:rPr lang="ar-SA" sz="2800" b="1" dirty="0">
                <a:cs typeface="B Mitra" pitchFamily="2" charset="-78"/>
              </a:rPr>
              <a:t>ا مصونيت جهت ارائه به بازرسين ضروري مي باشد.</a:t>
            </a:r>
          </a:p>
        </p:txBody>
      </p:sp>
      <p:sp>
        <p:nvSpPr>
          <p:cNvPr id="5" name="TextBox 4"/>
          <p:cNvSpPr txBox="1">
            <a:spLocks noChangeArrowheads="1"/>
          </p:cNvSpPr>
          <p:nvPr/>
        </p:nvSpPr>
        <p:spPr bwMode="auto">
          <a:xfrm>
            <a:off x="508000" y="4495802"/>
            <a:ext cx="11074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r"/>
            <a:r>
              <a:rPr lang="fa-IR" altLang="fa-IR" sz="2800" b="1" dirty="0"/>
              <a:t>درجه حرارت اتاق ها </a:t>
            </a:r>
            <a:r>
              <a:rPr lang="fa-IR" altLang="fa-IR" sz="2800" b="1" dirty="0" smtClean="0"/>
              <a:t>، </a:t>
            </a:r>
            <a:r>
              <a:rPr lang="fa-IR" altLang="fa-IR" sz="2800" b="1" dirty="0"/>
              <a:t>هال و راهروها بر حسب فصول مختلف سال متعادل باشد و حتی الامکان از تهویه مناسب و نور کافی برخوردار باشد</a:t>
            </a:r>
            <a:r>
              <a:rPr lang="fa-IR" altLang="fa-IR" sz="3200" b="1" dirty="0"/>
              <a:t>.</a:t>
            </a:r>
            <a:endParaRPr lang="en-US" altLang="fa-IR" sz="3200" dirty="0"/>
          </a:p>
        </p:txBody>
      </p:sp>
      <p:sp>
        <p:nvSpPr>
          <p:cNvPr id="7" name="TextBox 6"/>
          <p:cNvSpPr txBox="1">
            <a:spLocks noChangeArrowheads="1"/>
          </p:cNvSpPr>
          <p:nvPr/>
        </p:nvSpPr>
        <p:spPr bwMode="auto">
          <a:xfrm>
            <a:off x="812800" y="3465733"/>
            <a:ext cx="1046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fa-IR" altLang="fa-IR" sz="2800" b="1" dirty="0"/>
              <a:t>رعایت اصول فنی و نکات ایمنی در کلیه قسمت های ساختمان ضروری می باشد.</a:t>
            </a:r>
            <a:endParaRPr lang="en-US" altLang="fa-IR" sz="2800" dirty="0"/>
          </a:p>
        </p:txBody>
      </p:sp>
    </p:spTree>
    <p:extLst>
      <p:ext uri="{BB962C8B-B14F-4D97-AF65-F5344CB8AC3E}">
        <p14:creationId xmlns:p14="http://schemas.microsoft.com/office/powerpoint/2010/main" val="3138601618"/>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2"/>
          <p:cNvSpPr txBox="1">
            <a:spLocks noChangeArrowheads="1"/>
          </p:cNvSpPr>
          <p:nvPr/>
        </p:nvSpPr>
        <p:spPr bwMode="auto">
          <a:xfrm>
            <a:off x="914400" y="2453640"/>
            <a:ext cx="9799320"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a-IR" altLang="fa-IR" sz="9600" b="1" dirty="0">
                <a:solidFill>
                  <a:srgbClr val="0070C0"/>
                </a:solidFill>
              </a:rPr>
              <a:t>تجهیزات</a:t>
            </a:r>
            <a:r>
              <a:rPr lang="en-US" altLang="fa-IR" sz="6000" dirty="0">
                <a:solidFill>
                  <a:schemeClr val="bg1"/>
                </a:solidFill>
              </a:rPr>
              <a:t/>
            </a:r>
            <a:br>
              <a:rPr lang="en-US" altLang="fa-IR" sz="6000" dirty="0">
                <a:solidFill>
                  <a:schemeClr val="bg1"/>
                </a:solidFill>
              </a:rPr>
            </a:br>
            <a:endParaRPr lang="en-US" altLang="fa-IR" sz="6000" dirty="0">
              <a:solidFill>
                <a:schemeClr val="bg1"/>
              </a:solidFill>
            </a:endParaRPr>
          </a:p>
          <a:p>
            <a:pPr eaLnBrk="1" hangingPunct="1"/>
            <a:endParaRPr lang="en-US" altLang="fa-IR" dirty="0"/>
          </a:p>
        </p:txBody>
      </p:sp>
    </p:spTree>
    <p:extLst>
      <p:ext uri="{BB962C8B-B14F-4D97-AF65-F5344CB8AC3E}">
        <p14:creationId xmlns:p14="http://schemas.microsoft.com/office/powerpoint/2010/main" val="3948860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DSC0577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3"/>
          <p:cNvSpPr txBox="1">
            <a:spLocks noChangeArrowheads="1"/>
          </p:cNvSpPr>
          <p:nvPr/>
        </p:nvSpPr>
        <p:spPr bwMode="auto">
          <a:xfrm>
            <a:off x="914400" y="304800"/>
            <a:ext cx="10464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a-IR" altLang="fa-IR" sz="4400" b="1">
                <a:solidFill>
                  <a:schemeClr val="bg1"/>
                </a:solidFill>
              </a:rPr>
              <a:t>آشنایی با  آیین نامه ها و مقررات </a:t>
            </a:r>
          </a:p>
          <a:p>
            <a:pPr algn="ctr" eaLnBrk="1" hangingPunct="1"/>
            <a:r>
              <a:rPr lang="fa-IR" altLang="fa-IR" sz="4400" b="1">
                <a:solidFill>
                  <a:schemeClr val="bg1"/>
                </a:solidFill>
              </a:rPr>
              <a:t>مطب ها ، دفاتر کار و موسسات پزشکی</a:t>
            </a:r>
            <a:endParaRPr lang="en-US" altLang="fa-IR" sz="4400" b="1">
              <a:solidFill>
                <a:schemeClr val="bg1"/>
              </a:solidFill>
            </a:endParaRPr>
          </a:p>
          <a:p>
            <a:pPr eaLnBrk="1" hangingPunct="1"/>
            <a:endParaRPr lang="en-US" altLang="fa-IR" sz="4400" b="1">
              <a:solidFill>
                <a:schemeClr val="bg1"/>
              </a:solidFill>
            </a:endParaRPr>
          </a:p>
          <a:p>
            <a:pPr eaLnBrk="1" hangingPunct="1"/>
            <a:endParaRPr lang="en-US" altLang="fa-IR" sz="4400" b="1">
              <a:solidFill>
                <a:schemeClr val="bg1"/>
              </a:solidFill>
            </a:endParaRPr>
          </a:p>
        </p:txBody>
      </p:sp>
    </p:spTree>
    <p:extLst>
      <p:ext uri="{BB962C8B-B14F-4D97-AF65-F5344CB8AC3E}">
        <p14:creationId xmlns:p14="http://schemas.microsoft.com/office/powerpoint/2010/main" val="757841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700644" y="2041568"/>
            <a:ext cx="10769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just" rtl="1"/>
            <a:r>
              <a:rPr lang="fa-IR" altLang="fa-IR" sz="2800" b="1" dirty="0"/>
              <a:t>در خصوص دستگاه های قابل استفاده در مطب که نیاز به تبحر خاص و یا گذراندن دوره آموزشی مشخص می باشند ، دستورالعمل های مربوطه از طرف وزارت بهداشت ، درمان و آموزش پزشکی به دانشگاه های علوم پزشکی و سازمان نظام پزشکی اعلام </a:t>
            </a:r>
            <a:r>
              <a:rPr lang="fa-IR" altLang="fa-IR" sz="2800" b="1" dirty="0" smtClean="0"/>
              <a:t>میگردد. ( نظیر </a:t>
            </a:r>
            <a:r>
              <a:rPr lang="fa-IR" altLang="fa-IR" sz="2800" b="1" dirty="0"/>
              <a:t>نحوه و شرایط اندوسکوپی در مطب ، شرایط راه اندازی دستگاه دانسیتومتری و غیره)</a:t>
            </a:r>
            <a:endParaRPr lang="en-US" altLang="fa-IR" sz="2800" dirty="0"/>
          </a:p>
        </p:txBody>
      </p:sp>
      <p:sp>
        <p:nvSpPr>
          <p:cNvPr id="2" name="Rectangle 1"/>
          <p:cNvSpPr/>
          <p:nvPr/>
        </p:nvSpPr>
        <p:spPr>
          <a:xfrm>
            <a:off x="700644" y="4916223"/>
            <a:ext cx="10260280" cy="584775"/>
          </a:xfrm>
          <a:prstGeom prst="rect">
            <a:avLst/>
          </a:prstGeom>
        </p:spPr>
        <p:txBody>
          <a:bodyPr wrap="square">
            <a:spAutoFit/>
          </a:bodyPr>
          <a:lstStyle/>
          <a:p>
            <a:pPr lvl="1" algn="r"/>
            <a:r>
              <a:rPr lang="fa-IR" altLang="fa-IR" sz="2800" b="1" dirty="0"/>
              <a:t>انجام الکتروکاردیوگرافی در مطب پزشکان عمومی مجاز است.</a:t>
            </a:r>
            <a:r>
              <a:rPr lang="fa-IR" altLang="fa-IR" sz="3200" b="1" dirty="0"/>
              <a:t> </a:t>
            </a:r>
            <a:endParaRPr lang="en-US" altLang="fa-IR" sz="3200" dirty="0"/>
          </a:p>
        </p:txBody>
      </p:sp>
    </p:spTree>
    <p:extLst>
      <p:ext uri="{BB962C8B-B14F-4D97-AF65-F5344CB8AC3E}">
        <p14:creationId xmlns:p14="http://schemas.microsoft.com/office/powerpoint/2010/main" val="2814489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Box 2"/>
          <p:cNvSpPr txBox="1">
            <a:spLocks noChangeArrowheads="1"/>
          </p:cNvSpPr>
          <p:nvPr/>
        </p:nvSpPr>
        <p:spPr bwMode="auto">
          <a:xfrm>
            <a:off x="3352800" y="1752600"/>
            <a:ext cx="83312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a-IR" altLang="fa-IR" sz="6600" b="1" dirty="0">
                <a:solidFill>
                  <a:srgbClr val="0070C0"/>
                </a:solidFill>
              </a:rPr>
              <a:t>مقررات بهداشتی </a:t>
            </a:r>
            <a:r>
              <a:rPr lang="en-US" altLang="fa-IR" sz="6600" b="1" dirty="0">
                <a:solidFill>
                  <a:schemeClr val="bg1"/>
                </a:solidFill>
              </a:rPr>
              <a:t/>
            </a:r>
            <a:br>
              <a:rPr lang="en-US" altLang="fa-IR" sz="6600" b="1" dirty="0">
                <a:solidFill>
                  <a:schemeClr val="bg1"/>
                </a:solidFill>
              </a:rPr>
            </a:br>
            <a:endParaRPr lang="en-US" altLang="fa-IR" sz="6600" b="1" dirty="0">
              <a:solidFill>
                <a:schemeClr val="bg1"/>
              </a:solidFill>
            </a:endParaRPr>
          </a:p>
          <a:p>
            <a:pPr eaLnBrk="1" hangingPunct="1"/>
            <a:endParaRPr lang="en-US" altLang="fa-IR" sz="2000" dirty="0"/>
          </a:p>
        </p:txBody>
      </p:sp>
    </p:spTree>
    <p:extLst>
      <p:ext uri="{BB962C8B-B14F-4D97-AF65-F5344CB8AC3E}">
        <p14:creationId xmlns:p14="http://schemas.microsoft.com/office/powerpoint/2010/main" val="3511648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31240" y="822960"/>
            <a:ext cx="10668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r"/>
            <a:r>
              <a:rPr lang="fa-IR" altLang="fa-IR" sz="3000" b="1" dirty="0"/>
              <a:t>وجود مواد پاک کننده مایع در دستشویی برای بیماران و مواد ضدعفونی کننده مناسب جهت سطوح و تجهیزات در مطب الزامی است.</a:t>
            </a:r>
            <a:endParaRPr lang="en-US" altLang="fa-IR" sz="3000" dirty="0"/>
          </a:p>
          <a:p>
            <a:pPr algn="r" eaLnBrk="1" hangingPunct="1"/>
            <a:endParaRPr lang="en-US" altLang="fa-IR" sz="3000" dirty="0"/>
          </a:p>
        </p:txBody>
      </p:sp>
      <p:sp>
        <p:nvSpPr>
          <p:cNvPr id="3" name="TextBox 2"/>
          <p:cNvSpPr txBox="1">
            <a:spLocks noChangeArrowheads="1"/>
          </p:cNvSpPr>
          <p:nvPr/>
        </p:nvSpPr>
        <p:spPr bwMode="auto">
          <a:xfrm>
            <a:off x="1016000" y="2438400"/>
            <a:ext cx="10464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r"/>
            <a:r>
              <a:rPr lang="fa-IR" altLang="fa-IR" sz="3000" b="1" dirty="0"/>
              <a:t>استفاده از وسایل یکبار مصرف با توجه به نوع خدمات برای هر بیمار ضروری است و می بایست پس از استفاده به طریق بهداشتی دفع گردند.</a:t>
            </a:r>
            <a:endParaRPr lang="en-US" altLang="fa-IR" sz="3000" dirty="0"/>
          </a:p>
          <a:p>
            <a:pPr algn="r" eaLnBrk="1" hangingPunct="1"/>
            <a:endParaRPr lang="en-US" altLang="fa-IR" sz="3000" dirty="0"/>
          </a:p>
        </p:txBody>
      </p:sp>
      <p:sp>
        <p:nvSpPr>
          <p:cNvPr id="4" name="TextBox 3"/>
          <p:cNvSpPr txBox="1">
            <a:spLocks noChangeArrowheads="1"/>
          </p:cNvSpPr>
          <p:nvPr/>
        </p:nvSpPr>
        <p:spPr bwMode="auto">
          <a:xfrm>
            <a:off x="1016000" y="4267203"/>
            <a:ext cx="104648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r"/>
            <a:r>
              <a:rPr lang="fa-IR" altLang="fa-IR" sz="2800" b="1" dirty="0"/>
              <a:t>تفکیک زباله های خطرناک (وسایل عفونی ، سرسوزن ، تیغ بیستوری و سایر وسایل برنده ، مواد آلوده به انساج و خون و سرم) از زباله های عادی ضروری است و باید در کیسه های مقاوم به زباله قرار گرفته و به طریق بهداشتی دفع شوند.</a:t>
            </a:r>
            <a:endParaRPr lang="en-US" altLang="fa-IR" sz="2800" dirty="0"/>
          </a:p>
          <a:p>
            <a:pPr algn="r" eaLnBrk="1" hangingPunct="1"/>
            <a:endParaRPr lang="en-US" altLang="fa-IR" dirty="0"/>
          </a:p>
        </p:txBody>
      </p:sp>
    </p:spTree>
    <p:extLst>
      <p:ext uri="{BB962C8B-B14F-4D97-AF65-F5344CB8AC3E}">
        <p14:creationId xmlns:p14="http://schemas.microsoft.com/office/powerpoint/2010/main" val="1019590216"/>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320800" y="1066801"/>
            <a:ext cx="10058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r" eaLnBrk="1" hangingPunct="1">
              <a:buFont typeface="Wingdings" panose="05000000000000000000" pitchFamily="2" charset="2"/>
              <a:buChar char="Ø"/>
            </a:pPr>
            <a:r>
              <a:rPr lang="fa-IR" altLang="fa-IR" sz="3200" b="1" dirty="0">
                <a:solidFill>
                  <a:schemeClr val="bg1"/>
                </a:solidFill>
              </a:rPr>
              <a:t> </a:t>
            </a:r>
            <a:r>
              <a:rPr lang="fa-IR" altLang="fa-IR" sz="3200" b="1" dirty="0" smtClean="0">
                <a:solidFill>
                  <a:schemeClr val="bg1"/>
                </a:solidFill>
              </a:rPr>
              <a:t> </a:t>
            </a:r>
            <a:r>
              <a:rPr lang="fa-IR" altLang="fa-IR" sz="2800" b="1" dirty="0"/>
              <a:t>تیغ های جراحی و سرسوزن های مصرف شده باید در ظروف مقاوم و ایمن جمع آوری و دفع بهداشتی گردند.</a:t>
            </a:r>
            <a:endParaRPr lang="en-US" altLang="fa-IR" sz="2800" dirty="0"/>
          </a:p>
          <a:p>
            <a:pPr algn="r" eaLnBrk="1" hangingPunct="1"/>
            <a:endParaRPr lang="en-US" altLang="fa-IR" dirty="0"/>
          </a:p>
        </p:txBody>
      </p:sp>
      <p:sp>
        <p:nvSpPr>
          <p:cNvPr id="3" name="TextBox 2"/>
          <p:cNvSpPr txBox="1">
            <a:spLocks noChangeArrowheads="1"/>
          </p:cNvSpPr>
          <p:nvPr/>
        </p:nvSpPr>
        <p:spPr bwMode="auto">
          <a:xfrm>
            <a:off x="711200" y="2667002"/>
            <a:ext cx="104648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just" rtl="1" eaLnBrk="1" hangingPunct="1">
              <a:buFont typeface="Wingdings" panose="05000000000000000000" pitchFamily="2" charset="2"/>
              <a:buChar char="Ø"/>
            </a:pPr>
            <a:r>
              <a:rPr lang="fa-IR" altLang="fa-IR" sz="2800" b="1" dirty="0"/>
              <a:t>وجود زباله دان درب دار قابل شستشو و دارای کیسه زباله مقاوم در مطب الزامی است.</a:t>
            </a:r>
            <a:endParaRPr lang="en-US" altLang="fa-IR" sz="2800" dirty="0"/>
          </a:p>
          <a:p>
            <a:pPr algn="just" rtl="1" eaLnBrk="1" hangingPunct="1"/>
            <a:endParaRPr lang="en-US" altLang="fa-IR" sz="2000" dirty="0"/>
          </a:p>
        </p:txBody>
      </p:sp>
      <p:sp>
        <p:nvSpPr>
          <p:cNvPr id="4" name="TextBox 3"/>
          <p:cNvSpPr txBox="1">
            <a:spLocks noChangeArrowheads="1"/>
          </p:cNvSpPr>
          <p:nvPr/>
        </p:nvSpPr>
        <p:spPr bwMode="auto">
          <a:xfrm>
            <a:off x="1320800" y="4267203"/>
            <a:ext cx="99568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just" rtl="1" eaLnBrk="1" hangingPunct="1">
              <a:buFont typeface="Wingdings" panose="05000000000000000000" pitchFamily="2" charset="2"/>
              <a:buChar char="Ø"/>
            </a:pPr>
            <a:r>
              <a:rPr lang="fa-IR" altLang="fa-IR" sz="2800" b="1" dirty="0"/>
              <a:t>کلیه تختهای قابل استفاده برای بیماران دارای ملحفه تمیز و سالم و با  پوشش کاغذی مناسب پوشیده باشند.</a:t>
            </a:r>
            <a:endParaRPr lang="en-US" altLang="fa-IR" sz="2800" dirty="0"/>
          </a:p>
          <a:p>
            <a:pPr algn="r" eaLnBrk="1" hangingPunct="1"/>
            <a:endParaRPr lang="en-US" altLang="fa-IR" sz="2000" dirty="0"/>
          </a:p>
        </p:txBody>
      </p:sp>
    </p:spTree>
    <p:extLst>
      <p:ext uri="{BB962C8B-B14F-4D97-AF65-F5344CB8AC3E}">
        <p14:creationId xmlns:p14="http://schemas.microsoft.com/office/powerpoint/2010/main" val="778948528"/>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520" y="704088"/>
            <a:ext cx="7269480" cy="1307592"/>
          </a:xfrm>
        </p:spPr>
        <p:txBody>
          <a:bodyPr>
            <a:noAutofit/>
          </a:bodyPr>
          <a:lstStyle/>
          <a:p>
            <a:pPr algn="ctr"/>
            <a:r>
              <a:rPr lang="fa-IR" sz="2800" dirty="0" smtClean="0">
                <a:solidFill>
                  <a:srgbClr val="FF0000"/>
                </a:solidFill>
              </a:rPr>
              <a:t>مطب ها و دفاتر کار </a:t>
            </a:r>
            <a:r>
              <a:rPr lang="fa-IR" sz="2800" b="1" u="sng" dirty="0" smtClean="0">
                <a:solidFill>
                  <a:srgbClr val="FF0000"/>
                </a:solidFill>
              </a:rPr>
              <a:t>فاقد پسماند پزشکی ویژه</a:t>
            </a:r>
            <a:r>
              <a:rPr lang="fa-IR" sz="2800" dirty="0" smtClean="0"/>
              <a:t/>
            </a:r>
            <a:br>
              <a:rPr lang="fa-IR" sz="2800" dirty="0" smtClean="0"/>
            </a:br>
            <a:r>
              <a:rPr lang="fa-IR" sz="2800" dirty="0" smtClean="0">
                <a:solidFill>
                  <a:srgbClr val="FF0000"/>
                </a:solidFill>
              </a:rPr>
              <a:t>300/4155 مورخ 98/11/20</a:t>
            </a:r>
            <a:endParaRPr lang="en-US" sz="2800" dirty="0">
              <a:solidFill>
                <a:srgbClr val="FF0000"/>
              </a:solidFill>
            </a:endParaRPr>
          </a:p>
        </p:txBody>
      </p:sp>
      <p:sp>
        <p:nvSpPr>
          <p:cNvPr id="3" name="Content Placeholder 2"/>
          <p:cNvSpPr>
            <a:spLocks noGrp="1"/>
          </p:cNvSpPr>
          <p:nvPr>
            <p:ph idx="1"/>
          </p:nvPr>
        </p:nvSpPr>
        <p:spPr>
          <a:xfrm>
            <a:off x="792480" y="1798320"/>
            <a:ext cx="10972800" cy="4389120"/>
          </a:xfrm>
        </p:spPr>
        <p:txBody>
          <a:bodyPr anchor="ctr">
            <a:normAutofit/>
          </a:bodyPr>
          <a:lstStyle/>
          <a:p>
            <a:pPr algn="r" rtl="1"/>
            <a:endParaRPr lang="fa-IR" dirty="0" smtClean="0"/>
          </a:p>
          <a:p>
            <a:pPr algn="r" rtl="1"/>
            <a:r>
              <a:rPr lang="fa-IR" dirty="0" smtClean="0"/>
              <a:t>متخصصین روانپزشکی ، بینایی سنجی ،طب سالمندی ، هوا فضا</a:t>
            </a:r>
          </a:p>
          <a:p>
            <a:pPr algn="r" rtl="1"/>
            <a:r>
              <a:rPr lang="fa-IR" dirty="0" smtClean="0"/>
              <a:t>دکترای تخصصی شنوایی سنجی ، تغذیه ، گفتار درمانی ، کار درمانی</a:t>
            </a:r>
          </a:p>
          <a:p>
            <a:pPr algn="r" rtl="1"/>
            <a:r>
              <a:rPr lang="fa-IR" dirty="0" smtClean="0"/>
              <a:t>دکترای حرفه ای اپتومتری ، ادیولوژی ،تغذیه ، کایروپراکتیک</a:t>
            </a:r>
          </a:p>
          <a:p>
            <a:pPr algn="r" rtl="1"/>
            <a:r>
              <a:rPr lang="fa-IR" dirty="0" smtClean="0"/>
              <a:t>فلوشیپ روانپزشکی سالمندان ، روان تنی ، روان درمانی</a:t>
            </a:r>
          </a:p>
          <a:p>
            <a:pPr algn="r" rtl="1"/>
            <a:r>
              <a:rPr lang="fa-IR" dirty="0" smtClean="0"/>
              <a:t>فوق تخصص روانپزشکی کودک و نوجوان</a:t>
            </a:r>
          </a:p>
          <a:p>
            <a:pPr algn="r" rtl="1"/>
            <a:r>
              <a:rPr lang="fa-IR" dirty="0" smtClean="0"/>
              <a:t>کارشناس ارشد گفتار درمانی ، اپتومتری ، ادیولوژی ، تغذیه ، کار درمانی</a:t>
            </a:r>
          </a:p>
          <a:p>
            <a:pPr algn="r" rtl="1"/>
            <a:r>
              <a:rPr lang="fa-IR" dirty="0" smtClean="0"/>
              <a:t>کارشناس اپتومتر ی، گفتار درمانی ، کار درمانی ، تغذیه</a:t>
            </a:r>
            <a:endParaRPr lang="en-US" dirty="0"/>
          </a:p>
        </p:txBody>
      </p:sp>
    </p:spTree>
    <p:extLst>
      <p:ext uri="{BB962C8B-B14F-4D97-AF65-F5344CB8AC3E}">
        <p14:creationId xmlns:p14="http://schemas.microsoft.com/office/powerpoint/2010/main" val="306706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2743200"/>
            <a:ext cx="11074400" cy="1143000"/>
          </a:xfrm>
          <a:ln>
            <a:miter lim="800000"/>
            <a:headEnd/>
            <a:tailEnd/>
          </a:ln>
          <a:extLst/>
        </p:spPr>
        <p:txBody>
          <a:bodyPr>
            <a:normAutofit/>
          </a:bodyPr>
          <a:lstStyle/>
          <a:p>
            <a:pPr algn="ctr">
              <a:defRPr/>
            </a:pPr>
            <a:r>
              <a:rPr lang="fa-IR" sz="7200" b="1" dirty="0" smtClean="0">
                <a:solidFill>
                  <a:srgbClr val="C00000"/>
                </a:solidFill>
                <a:cs typeface="2  Titr" pitchFamily="2" charset="-78"/>
              </a:rPr>
              <a:t>بخشنامه های نظارتی</a:t>
            </a:r>
            <a:r>
              <a:rPr lang="en-US" sz="7200" b="1" dirty="0" smtClean="0">
                <a:solidFill>
                  <a:srgbClr val="C00000"/>
                </a:solidFill>
                <a:cs typeface="2  Titr" pitchFamily="2" charset="-78"/>
              </a:rPr>
              <a:t> </a:t>
            </a:r>
            <a:r>
              <a:rPr lang="fa-IR" sz="7200" b="1" dirty="0" smtClean="0">
                <a:solidFill>
                  <a:srgbClr val="C00000"/>
                </a:solidFill>
                <a:cs typeface="2  Titr" pitchFamily="2" charset="-78"/>
              </a:rPr>
              <a:t>یک سری از</a:t>
            </a:r>
            <a:r>
              <a:rPr lang="en-US" sz="7200" b="1" dirty="0" smtClean="0">
                <a:solidFill>
                  <a:srgbClr val="C00000"/>
                </a:solidFill>
                <a:cs typeface="2  Titr" pitchFamily="2" charset="-78"/>
              </a:rPr>
              <a:t>  </a:t>
            </a:r>
            <a:endParaRPr lang="en-US" sz="7200" b="1" dirty="0">
              <a:solidFill>
                <a:srgbClr val="C00000"/>
              </a:solidFill>
              <a:cs typeface="2  Titr" pitchFamily="2" charset="-78"/>
            </a:endParaRPr>
          </a:p>
        </p:txBody>
      </p:sp>
    </p:spTree>
    <p:extLst>
      <p:ext uri="{BB962C8B-B14F-4D97-AF65-F5344CB8AC3E}">
        <p14:creationId xmlns:p14="http://schemas.microsoft.com/office/powerpoint/2010/main" val="33916614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422400" y="1270312"/>
            <a:ext cx="99568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lvl="0" algn="ctr"/>
            <a:r>
              <a:rPr lang="fa-IR" sz="2400" b="1" dirty="0">
                <a:solidFill>
                  <a:schemeClr val="accent5">
                    <a:lumMod val="50000"/>
                  </a:schemeClr>
                </a:solidFill>
                <a:cs typeface="B Mitra" pitchFamily="2" charset="-78"/>
              </a:rPr>
              <a:t>معاونت محترم برنامه ریزی و نظارت سازمان نظام پزشکی</a:t>
            </a:r>
            <a:r>
              <a:rPr lang="fa-IR" sz="2000" b="1" dirty="0">
                <a:solidFill>
                  <a:schemeClr val="accent5">
                    <a:lumMod val="50000"/>
                  </a:schemeClr>
                </a:solidFill>
                <a:cs typeface="B Mitra" pitchFamily="2" charset="-78"/>
              </a:rPr>
              <a:t>  3090/70/100/396  مورخ </a:t>
            </a:r>
            <a:r>
              <a:rPr lang="fa-IR" sz="2400" b="1" dirty="0">
                <a:solidFill>
                  <a:schemeClr val="accent5">
                    <a:lumMod val="50000"/>
                  </a:schemeClr>
                </a:solidFill>
              </a:rPr>
              <a:t>1396/2/10</a:t>
            </a:r>
            <a:endParaRPr lang="en-US" sz="2000" b="1" dirty="0">
              <a:solidFill>
                <a:schemeClr val="accent5">
                  <a:lumMod val="50000"/>
                </a:schemeClr>
              </a:solidFill>
            </a:endParaRPr>
          </a:p>
          <a:p>
            <a:pPr algn="ctr" rtl="1"/>
            <a:endParaRPr lang="fa-IR" sz="2800" b="1" dirty="0" smtClean="0">
              <a:solidFill>
                <a:srgbClr val="C00000"/>
              </a:solidFill>
              <a:ea typeface="Calibri" pitchFamily="34" charset="0"/>
              <a:cs typeface="B Mitra" pitchFamily="2" charset="-78"/>
            </a:endParaRPr>
          </a:p>
        </p:txBody>
      </p:sp>
      <p:sp>
        <p:nvSpPr>
          <p:cNvPr id="29699" name="Rectangle 2"/>
          <p:cNvSpPr>
            <a:spLocks noChangeArrowheads="1"/>
          </p:cNvSpPr>
          <p:nvPr/>
        </p:nvSpPr>
        <p:spPr bwMode="auto">
          <a:xfrm>
            <a:off x="609599" y="3361784"/>
            <a:ext cx="10769601"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gn="ctr" rtl="1"/>
            <a:r>
              <a:rPr lang="fa-IR" sz="2800" b="1" dirty="0">
                <a:solidFill>
                  <a:srgbClr val="C00000"/>
                </a:solidFill>
                <a:ea typeface="Calibri" pitchFamily="34" charset="0"/>
                <a:cs typeface="B Mitra" pitchFamily="2" charset="-78"/>
              </a:rPr>
              <a:t>استفاده از عنوان زیبایی در تابلو ، سرنسخه و کارت ویزیت همه گروههای پزشکی ممنوع است</a:t>
            </a:r>
            <a:endParaRPr lang="fa-IR" sz="3200" b="1" dirty="0">
              <a:solidFill>
                <a:srgbClr val="C00000"/>
              </a:solidFill>
              <a:ea typeface="Calibri" pitchFamily="34" charset="0"/>
              <a:cs typeface="B Mitra" pitchFamily="2" charset="-78"/>
            </a:endParaRPr>
          </a:p>
          <a:p>
            <a:endParaRPr lang="en-US" sz="2000" b="1" dirty="0">
              <a:solidFill>
                <a:srgbClr val="2D6A28"/>
              </a:solidFill>
              <a:cs typeface="B Mitra" pitchFamily="2" charset="-78"/>
            </a:endParaRPr>
          </a:p>
        </p:txBody>
      </p:sp>
    </p:spTree>
    <p:extLst>
      <p:ext uri="{BB962C8B-B14F-4D97-AF65-F5344CB8AC3E}">
        <p14:creationId xmlns:p14="http://schemas.microsoft.com/office/powerpoint/2010/main" val="13005821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812800" y="1570038"/>
            <a:ext cx="10261600" cy="769937"/>
          </a:xfrm>
          <a:prstGeom prst="rect">
            <a:avLst/>
          </a:prstGeom>
          <a:noFill/>
          <a:ln w="9525">
            <a:noFill/>
            <a:miter lim="800000"/>
            <a:headEnd/>
            <a:tailEnd/>
          </a:ln>
        </p:spPr>
        <p:txBody>
          <a:bodyPr anchor="ctr">
            <a:spAutoFit/>
          </a:bodyPr>
          <a:lstStyle/>
          <a:p>
            <a:pPr algn="ctr" rtl="1">
              <a:defRPr/>
            </a:pPr>
            <a:r>
              <a:rPr lang="fa-IR" sz="2000" b="1" dirty="0">
                <a:solidFill>
                  <a:schemeClr val="accent5">
                    <a:lumMod val="50000"/>
                  </a:schemeClr>
                </a:solidFill>
                <a:latin typeface="Times New Roman" pitchFamily="18" charset="0"/>
                <a:ea typeface="Calibri" pitchFamily="34" charset="0"/>
                <a:cs typeface="B Mitra" pitchFamily="2" charset="-78"/>
              </a:rPr>
              <a:t>مدیرکل محترم دفتر نظارت و اعتباربخشی امور درمان وزارت متبوع</a:t>
            </a:r>
            <a:endParaRPr lang="en-US" sz="1400" b="1" dirty="0">
              <a:solidFill>
                <a:schemeClr val="accent5">
                  <a:lumMod val="50000"/>
                </a:schemeClr>
              </a:solidFill>
              <a:ea typeface="Calibri" pitchFamily="34" charset="0"/>
              <a:cs typeface="B Mitra" pitchFamily="2" charset="-78"/>
            </a:endParaRPr>
          </a:p>
          <a:p>
            <a:pPr algn="ctr" rtl="1">
              <a:defRPr/>
            </a:pPr>
            <a:r>
              <a:rPr lang="fa-IR" sz="2000" b="1" dirty="0">
                <a:solidFill>
                  <a:schemeClr val="accent5">
                    <a:lumMod val="50000"/>
                  </a:schemeClr>
                </a:solidFill>
                <a:latin typeface="Times New Roman" pitchFamily="18" charset="0"/>
                <a:ea typeface="Calibri" pitchFamily="34" charset="0"/>
                <a:cs typeface="B Mitra" pitchFamily="2" charset="-78"/>
              </a:rPr>
              <a:t>بخشنامه 22954/د402  مورخ </a:t>
            </a:r>
            <a:r>
              <a:rPr lang="fa-IR" sz="2400" b="1" dirty="0">
                <a:solidFill>
                  <a:schemeClr val="accent5">
                    <a:lumMod val="50000"/>
                  </a:schemeClr>
                </a:solidFill>
                <a:latin typeface="Times New Roman" pitchFamily="18" charset="0"/>
                <a:ea typeface="Calibri" pitchFamily="34" charset="0"/>
                <a:cs typeface="B Mitra" pitchFamily="2" charset="-78"/>
              </a:rPr>
              <a:t>1396/9/20</a:t>
            </a:r>
            <a:endParaRPr lang="en-US" sz="1400" b="1" dirty="0">
              <a:solidFill>
                <a:schemeClr val="accent5">
                  <a:lumMod val="50000"/>
                </a:schemeClr>
              </a:solidFill>
              <a:cs typeface="B Mitra" pitchFamily="2" charset="-78"/>
            </a:endParaRPr>
          </a:p>
        </p:txBody>
      </p:sp>
      <p:sp>
        <p:nvSpPr>
          <p:cNvPr id="31747" name="Rectangle 2"/>
          <p:cNvSpPr>
            <a:spLocks noChangeArrowheads="1"/>
          </p:cNvSpPr>
          <p:nvPr/>
        </p:nvSpPr>
        <p:spPr bwMode="auto">
          <a:xfrm>
            <a:off x="1016000" y="3048001"/>
            <a:ext cx="1066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ctr" rtl="1"/>
            <a:r>
              <a:rPr lang="fa-IR" sz="3200" b="1" dirty="0">
                <a:solidFill>
                  <a:srgbClr val="C00000"/>
                </a:solidFill>
                <a:latin typeface="Times New Roman" pitchFamily="18" charset="0"/>
                <a:ea typeface="Calibri" pitchFamily="34" charset="0"/>
                <a:cs typeface="B Mitra" pitchFamily="2" charset="-78"/>
              </a:rPr>
              <a:t>موضوع : نظارت بر عدم بکارگیری غایبین تعهدات قانونی ضریب کا</a:t>
            </a:r>
            <a:endParaRPr lang="fa-IR" sz="3600" b="1" dirty="0">
              <a:solidFill>
                <a:srgbClr val="C00000"/>
              </a:solidFill>
              <a:ea typeface="Calibri" pitchFamily="34" charset="0"/>
              <a:cs typeface="B Mitra" pitchFamily="2" charset="-78"/>
            </a:endParaRPr>
          </a:p>
        </p:txBody>
      </p:sp>
    </p:spTree>
    <p:extLst>
      <p:ext uri="{BB962C8B-B14F-4D97-AF65-F5344CB8AC3E}">
        <p14:creationId xmlns:p14="http://schemas.microsoft.com/office/powerpoint/2010/main" val="1515442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1260390" y="1204191"/>
            <a:ext cx="10387630" cy="707886"/>
          </a:xfrm>
          <a:prstGeom prst="rect">
            <a:avLst/>
          </a:prstGeom>
          <a:noFill/>
          <a:ln w="9525">
            <a:noFill/>
            <a:miter lim="800000"/>
            <a:headEnd/>
            <a:tailEnd/>
          </a:ln>
        </p:spPr>
        <p:txBody>
          <a:bodyPr wrap="square" anchor="ctr">
            <a:spAutoFit/>
          </a:bodyPr>
          <a:lstStyle/>
          <a:p>
            <a:pPr algn="ctr" rtl="1">
              <a:defRPr/>
            </a:pPr>
            <a:r>
              <a:rPr lang="fa-IR" sz="2000" b="1" dirty="0">
                <a:solidFill>
                  <a:schemeClr val="accent5">
                    <a:lumMod val="50000"/>
                  </a:schemeClr>
                </a:solidFill>
                <a:latin typeface="Times New Roman" pitchFamily="18" charset="0"/>
                <a:ea typeface="Calibri" pitchFamily="34" charset="0"/>
                <a:cs typeface="B Mitra" pitchFamily="2" charset="-78"/>
              </a:rPr>
              <a:t>مدیرکل محترم دفتر نظارت و اعتباربخشی امور درمان وزارت متبوع</a:t>
            </a:r>
            <a:endParaRPr lang="en-US" sz="1400" b="1" dirty="0">
              <a:solidFill>
                <a:schemeClr val="accent5">
                  <a:lumMod val="50000"/>
                </a:schemeClr>
              </a:solidFill>
              <a:ea typeface="Calibri" pitchFamily="34" charset="0"/>
              <a:cs typeface="B Mitra" pitchFamily="2" charset="-78"/>
            </a:endParaRPr>
          </a:p>
          <a:p>
            <a:pPr algn="ctr" rtl="1">
              <a:defRPr/>
            </a:pPr>
            <a:r>
              <a:rPr lang="fa-IR" b="1" dirty="0">
                <a:solidFill>
                  <a:schemeClr val="accent5">
                    <a:lumMod val="50000"/>
                  </a:schemeClr>
                </a:solidFill>
                <a:latin typeface="Times New Roman" pitchFamily="18" charset="0"/>
                <a:ea typeface="Calibri" pitchFamily="34" charset="0"/>
                <a:cs typeface="B Mitra" pitchFamily="2" charset="-78"/>
              </a:rPr>
              <a:t>بخشنامه 26434/د402  مورخ</a:t>
            </a:r>
            <a:r>
              <a:rPr lang="fa-IR" sz="2000" b="1" dirty="0">
                <a:solidFill>
                  <a:schemeClr val="accent5">
                    <a:lumMod val="50000"/>
                  </a:schemeClr>
                </a:solidFill>
                <a:latin typeface="Times New Roman" pitchFamily="18" charset="0"/>
                <a:ea typeface="Calibri" pitchFamily="34" charset="0"/>
                <a:cs typeface="B Mitra" pitchFamily="2" charset="-78"/>
              </a:rPr>
              <a:t>1396/10/30</a:t>
            </a:r>
            <a:r>
              <a:rPr lang="fa-IR" b="1" dirty="0">
                <a:solidFill>
                  <a:schemeClr val="accent5">
                    <a:lumMod val="50000"/>
                  </a:schemeClr>
                </a:solidFill>
                <a:latin typeface="Times New Roman" pitchFamily="18" charset="0"/>
                <a:ea typeface="Calibri" pitchFamily="34" charset="0"/>
                <a:cs typeface="B Mitra" pitchFamily="2" charset="-78"/>
              </a:rPr>
              <a:t> </a:t>
            </a:r>
            <a:endParaRPr lang="fa-IR" sz="2800" b="1" dirty="0">
              <a:solidFill>
                <a:schemeClr val="accent5">
                  <a:lumMod val="50000"/>
                </a:schemeClr>
              </a:solidFill>
              <a:cs typeface="B Mitra" pitchFamily="2" charset="-78"/>
            </a:endParaRPr>
          </a:p>
        </p:txBody>
      </p:sp>
      <p:sp>
        <p:nvSpPr>
          <p:cNvPr id="32771" name="Rectangle 2"/>
          <p:cNvSpPr>
            <a:spLocks noChangeArrowheads="1"/>
          </p:cNvSpPr>
          <p:nvPr/>
        </p:nvSpPr>
        <p:spPr bwMode="auto">
          <a:xfrm>
            <a:off x="716692" y="2224217"/>
            <a:ext cx="1054031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fa-IR" sz="2800" b="1" dirty="0">
                <a:cs typeface="B Mitra" pitchFamily="2" charset="-78"/>
              </a:rPr>
              <a:t>موضوع : ممنوعیت بکارگیری دستیاران دوره های تحصیلات تکمیلی در مطب و موسسات پزشکی از جمله بیمارستان و مراکز جراحی </a:t>
            </a:r>
            <a:r>
              <a:rPr lang="fa-IR" sz="2800" b="1" dirty="0" smtClean="0">
                <a:cs typeface="B Mitra" pitchFamily="2" charset="-78"/>
              </a:rPr>
              <a:t>محدود با </a:t>
            </a:r>
            <a:r>
              <a:rPr lang="fa-IR" sz="2800" b="1" dirty="0">
                <a:cs typeface="B Mitra" pitchFamily="2" charset="-78"/>
              </a:rPr>
              <a:t>عناوین مختلف مانند پزشک همکار، جایگزین، </a:t>
            </a:r>
            <a:r>
              <a:rPr lang="fa-IR" sz="2800" b="1" dirty="0" smtClean="0">
                <a:cs typeface="B Mitra" pitchFamily="2" charset="-78"/>
              </a:rPr>
              <a:t>دستیار ، حسب </a:t>
            </a:r>
            <a:r>
              <a:rPr lang="fa-IR" sz="2800" b="1" dirty="0">
                <a:cs typeface="B Mitra" pitchFamily="2" charset="-78"/>
              </a:rPr>
              <a:t>صراحت ضوابط و قوانین آموزشی دوره های مختلف تحصیلات تکمیلی، ضوابط و آیین نامه های حاکم بر موسسات پزشکی در زمینه بکارگیری افراد صلاحیت دار حرفه ای و همچنین مفادی از آیین نامه انتظامی سازمان محترم نظام پزشکی، </a:t>
            </a:r>
            <a:r>
              <a:rPr lang="fa-IR" sz="2800" b="1" i="1" u="sng" dirty="0">
                <a:cs typeface="B Mitra" pitchFamily="2" charset="-78"/>
              </a:rPr>
              <a:t>هرگونه بکار گیری نامبردگان در مطب و موسسات پزشکی تشخیصی و درمانی خصوصی ،خیریه ،عمومی غیردولتی و نیرو های مسلح  با هر عنوان ممنوع و تخلف اداری، انتظامی و تعزیراتی </a:t>
            </a:r>
            <a:r>
              <a:rPr lang="fa-IR" sz="2800" b="1" i="1" u="sng" dirty="0" smtClean="0">
                <a:cs typeface="B Mitra" pitchFamily="2" charset="-78"/>
              </a:rPr>
              <a:t>محسوب  </a:t>
            </a:r>
            <a:r>
              <a:rPr lang="fa-IR" sz="2800" b="1" i="1" u="sng" dirty="0">
                <a:cs typeface="B Mitra" pitchFamily="2" charset="-78"/>
              </a:rPr>
              <a:t>می گردد</a:t>
            </a:r>
            <a:endParaRPr lang="en-US" sz="2800" b="1" i="1" u="sng" dirty="0">
              <a:cs typeface="B Mitra" pitchFamily="2" charset="-78"/>
            </a:endParaRPr>
          </a:p>
        </p:txBody>
      </p:sp>
    </p:spTree>
    <p:extLst>
      <p:ext uri="{BB962C8B-B14F-4D97-AF65-F5344CB8AC3E}">
        <p14:creationId xmlns:p14="http://schemas.microsoft.com/office/powerpoint/2010/main" val="1916981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2438400" y="1188720"/>
            <a:ext cx="7498080" cy="823273"/>
          </a:xfrm>
          <a:prstGeom prst="rect">
            <a:avLst/>
          </a:prstGeom>
          <a:noFill/>
          <a:ln w="9525">
            <a:noFill/>
            <a:miter lim="800000"/>
            <a:headEnd/>
            <a:tailEnd/>
          </a:ln>
        </p:spPr>
        <p:txBody>
          <a:bodyPr wrap="square" anchor="ctr">
            <a:spAutoFit/>
          </a:bodyPr>
          <a:lstStyle/>
          <a:p>
            <a:pPr algn="ctr" rtl="1">
              <a:defRPr/>
            </a:pPr>
            <a:r>
              <a:rPr lang="fa-IR" sz="2400" b="1" dirty="0">
                <a:solidFill>
                  <a:schemeClr val="accent5">
                    <a:lumMod val="50000"/>
                  </a:schemeClr>
                </a:solidFill>
                <a:ea typeface="Calibri" pitchFamily="34" charset="0"/>
                <a:cs typeface="B Mitra" pitchFamily="2" charset="-78"/>
              </a:rPr>
              <a:t>معاونت محترم برنامه ریزی و نظارت سازمان نظام پزشکی</a:t>
            </a:r>
            <a:endParaRPr lang="en-US" sz="2400" b="1" dirty="0">
              <a:solidFill>
                <a:schemeClr val="accent5">
                  <a:lumMod val="50000"/>
                </a:schemeClr>
              </a:solidFill>
              <a:ea typeface="Calibri" pitchFamily="34" charset="0"/>
              <a:cs typeface="B Mitra" pitchFamily="2" charset="-78"/>
            </a:endParaRPr>
          </a:p>
          <a:p>
            <a:pPr algn="ctr" rtl="1">
              <a:defRPr/>
            </a:pPr>
            <a:r>
              <a:rPr lang="fa-IR" sz="2400" b="1" dirty="0">
                <a:solidFill>
                  <a:schemeClr val="accent5">
                    <a:lumMod val="50000"/>
                  </a:schemeClr>
                </a:solidFill>
                <a:ea typeface="Calibri" pitchFamily="34" charset="0"/>
                <a:cs typeface="B Mitra" pitchFamily="2" charset="-78"/>
              </a:rPr>
              <a:t>  </a:t>
            </a:r>
            <a:r>
              <a:rPr lang="fa-IR" sz="2000" b="1" dirty="0">
                <a:solidFill>
                  <a:schemeClr val="accent5">
                    <a:lumMod val="50000"/>
                  </a:schemeClr>
                </a:solidFill>
                <a:ea typeface="Calibri" pitchFamily="34" charset="0"/>
                <a:cs typeface="B Mitra" pitchFamily="2" charset="-78"/>
              </a:rPr>
              <a:t>35065/70/100/396   مورخ 1396/11/2</a:t>
            </a:r>
            <a:endParaRPr lang="fa-IR" sz="2400" b="1" dirty="0">
              <a:solidFill>
                <a:schemeClr val="accent5">
                  <a:lumMod val="50000"/>
                </a:schemeClr>
              </a:solidFill>
              <a:ea typeface="Calibri" pitchFamily="34" charset="0"/>
              <a:cs typeface="B Mitra" pitchFamily="2" charset="-78"/>
            </a:endParaRPr>
          </a:p>
        </p:txBody>
      </p:sp>
      <p:sp>
        <p:nvSpPr>
          <p:cNvPr id="33795" name="Rectangle 2"/>
          <p:cNvSpPr>
            <a:spLocks noChangeArrowheads="1"/>
          </p:cNvSpPr>
          <p:nvPr/>
        </p:nvSpPr>
        <p:spPr bwMode="auto">
          <a:xfrm>
            <a:off x="753533" y="3224213"/>
            <a:ext cx="1072726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a:r>
              <a:rPr lang="fa-IR" sz="2800" b="1" dirty="0">
                <a:solidFill>
                  <a:srgbClr val="C00000"/>
                </a:solidFill>
                <a:ea typeface="Calibri" pitchFamily="34" charset="0"/>
                <a:cs typeface="B Mitra" pitchFamily="2" charset="-78"/>
              </a:rPr>
              <a:t>فضای مجازی تحت شمول ماده 3 دستورالعمل تبلیغات است </a:t>
            </a:r>
            <a:r>
              <a:rPr lang="fa-IR" sz="2800" b="1" dirty="0" smtClean="0">
                <a:solidFill>
                  <a:srgbClr val="C00000"/>
                </a:solidFill>
                <a:ea typeface="Calibri" pitchFamily="34" charset="0"/>
                <a:cs typeface="B Mitra" pitchFamily="2" charset="-78"/>
              </a:rPr>
              <a:t>.</a:t>
            </a:r>
            <a:endParaRPr lang="fa-IR" sz="3200" b="1" dirty="0">
              <a:solidFill>
                <a:srgbClr val="C00000"/>
              </a:solidFill>
              <a:ea typeface="Calibri" pitchFamily="34" charset="0"/>
              <a:cs typeface="B Mitra" pitchFamily="2" charset="-78"/>
            </a:endParaRPr>
          </a:p>
        </p:txBody>
      </p:sp>
    </p:spTree>
    <p:extLst>
      <p:ext uri="{BB962C8B-B14F-4D97-AF65-F5344CB8AC3E}">
        <p14:creationId xmlns:p14="http://schemas.microsoft.com/office/powerpoint/2010/main" val="1726675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260" y="1209203"/>
            <a:ext cx="9270808" cy="4364879"/>
          </a:xfrm>
        </p:spPr>
        <p:txBody>
          <a:bodyPr>
            <a:normAutofit/>
          </a:bodyPr>
          <a:lstStyle/>
          <a:p>
            <a:pPr algn="r" rtl="1"/>
            <a:r>
              <a:rPr lang="fa-IR" sz="2800" b="1" u="sng" dirty="0" smtClean="0">
                <a:solidFill>
                  <a:schemeClr val="tx1"/>
                </a:solidFill>
                <a:cs typeface="B Badr" panose="00000400000000000000" pitchFamily="2" charset="-78"/>
              </a:rPr>
              <a:t>مفهوم نظارت</a:t>
            </a:r>
            <a:r>
              <a:rPr lang="fa-IR" sz="2800" dirty="0" smtClean="0">
                <a:solidFill>
                  <a:schemeClr val="tx1"/>
                </a:solidFill>
                <a:cs typeface="B Badr" panose="00000400000000000000" pitchFamily="2" charset="-78"/>
              </a:rPr>
              <a:t>:</a:t>
            </a:r>
            <a:br>
              <a:rPr lang="fa-IR" sz="2800" dirty="0" smtClean="0">
                <a:solidFill>
                  <a:schemeClr val="tx1"/>
                </a:solidFill>
                <a:cs typeface="B Badr" panose="00000400000000000000" pitchFamily="2" charset="-78"/>
              </a:rPr>
            </a:br>
            <a:r>
              <a:rPr lang="fa-IR" sz="2800" dirty="0" smtClean="0">
                <a:solidFill>
                  <a:schemeClr val="tx1"/>
                </a:solidFill>
                <a:cs typeface="B Badr" panose="00000400000000000000" pitchFamily="2" charset="-78"/>
              </a:rPr>
              <a:t/>
            </a:r>
            <a:br>
              <a:rPr lang="fa-IR" sz="2800" dirty="0" smtClean="0">
                <a:solidFill>
                  <a:schemeClr val="tx1"/>
                </a:solidFill>
                <a:cs typeface="B Badr" panose="00000400000000000000" pitchFamily="2" charset="-78"/>
              </a:rPr>
            </a:br>
            <a:r>
              <a:rPr lang="fa-IR" sz="2800" dirty="0">
                <a:solidFill>
                  <a:schemeClr val="tx1"/>
                </a:solidFill>
                <a:cs typeface="B Badr" panose="00000400000000000000" pitchFamily="2" charset="-78"/>
              </a:rPr>
              <a:t/>
            </a:r>
            <a:br>
              <a:rPr lang="fa-IR" sz="2800" dirty="0">
                <a:solidFill>
                  <a:schemeClr val="tx1"/>
                </a:solidFill>
                <a:cs typeface="B Badr" panose="00000400000000000000" pitchFamily="2" charset="-78"/>
              </a:rPr>
            </a:br>
            <a:r>
              <a:rPr lang="fa-IR" sz="2800" dirty="0">
                <a:solidFill>
                  <a:schemeClr val="tx1"/>
                </a:solidFill>
                <a:cs typeface="B Badr" panose="00000400000000000000" pitchFamily="2" charset="-78"/>
              </a:rPr>
              <a:t/>
            </a:r>
            <a:br>
              <a:rPr lang="fa-IR" sz="2800" dirty="0">
                <a:solidFill>
                  <a:schemeClr val="tx1"/>
                </a:solidFill>
                <a:cs typeface="B Badr" panose="00000400000000000000" pitchFamily="2" charset="-78"/>
              </a:rPr>
            </a:br>
            <a:r>
              <a:rPr lang="fa-IR" sz="2800" dirty="0" smtClean="0">
                <a:solidFill>
                  <a:schemeClr val="tx1"/>
                </a:solidFill>
                <a:cs typeface="B Badr" panose="00000400000000000000" pitchFamily="2" charset="-78"/>
              </a:rPr>
              <a:t/>
            </a:r>
            <a:br>
              <a:rPr lang="fa-IR" sz="2800" dirty="0" smtClean="0">
                <a:solidFill>
                  <a:schemeClr val="tx1"/>
                </a:solidFill>
                <a:cs typeface="B Badr" panose="00000400000000000000" pitchFamily="2" charset="-78"/>
              </a:rPr>
            </a:br>
            <a:r>
              <a:rPr lang="fa-IR" sz="2800" dirty="0">
                <a:solidFill>
                  <a:schemeClr val="tx1"/>
                </a:solidFill>
                <a:cs typeface="B Badr" panose="00000400000000000000" pitchFamily="2" charset="-78"/>
              </a:rPr>
              <a:t/>
            </a:r>
            <a:br>
              <a:rPr lang="fa-IR" sz="2800" dirty="0">
                <a:solidFill>
                  <a:schemeClr val="tx1"/>
                </a:solidFill>
                <a:cs typeface="B Badr" panose="00000400000000000000" pitchFamily="2" charset="-78"/>
              </a:rPr>
            </a:br>
            <a:r>
              <a:rPr lang="fa-IR" sz="2800" dirty="0" smtClean="0">
                <a:solidFill>
                  <a:schemeClr val="tx1"/>
                </a:solidFill>
                <a:cs typeface="B Nazanin" panose="00000400000000000000" pitchFamily="2" charset="-78"/>
              </a:rPr>
              <a:t/>
            </a:r>
            <a:br>
              <a:rPr lang="fa-IR" sz="2800" dirty="0" smtClean="0">
                <a:solidFill>
                  <a:schemeClr val="tx1"/>
                </a:solidFill>
                <a:cs typeface="B Nazanin" panose="00000400000000000000" pitchFamily="2" charset="-78"/>
              </a:rPr>
            </a:br>
            <a:r>
              <a:rPr lang="fa-IR" sz="2800" dirty="0" smtClean="0">
                <a:solidFill>
                  <a:schemeClr val="tx1"/>
                </a:solidFill>
                <a:cs typeface="B Nazanin" panose="00000400000000000000" pitchFamily="2" charset="-78"/>
              </a:rPr>
              <a:t>ارزیابی </a:t>
            </a:r>
            <a:r>
              <a:rPr lang="fa-IR" sz="2800" dirty="0" smtClean="0">
                <a:solidFill>
                  <a:schemeClr val="tx1"/>
                </a:solidFill>
                <a:cs typeface="B Nazanin" panose="00000400000000000000" pitchFamily="2" charset="-78"/>
              </a:rPr>
              <a:t>موسسه/دفترکار/مطب(ارائه دهندگان) از طریق مشاهده و کنترل دقیق جهت رعایت قوانین و مقررات و انطباق عملکرد با آیین نامه اجرایی نسبت به مردم (دریافت کنندگان)خدمات تشخیصی و درمانی می باشد</a:t>
            </a:r>
            <a:r>
              <a:rPr lang="fa-IR" sz="2000" dirty="0" smtClean="0">
                <a:solidFill>
                  <a:schemeClr val="tx1"/>
                </a:solidFill>
                <a:cs typeface="B Nazanin" panose="00000400000000000000" pitchFamily="2" charset="-78"/>
              </a:rPr>
              <a:t>. </a:t>
            </a:r>
            <a:endParaRPr lang="fa-IR" sz="2000" dirty="0">
              <a:solidFill>
                <a:schemeClr val="tx1"/>
              </a:solidFill>
              <a:cs typeface="B Nazanin" panose="00000400000000000000" pitchFamily="2" charset="-78"/>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7591"/>
            <a:ext cx="1587260" cy="1581783"/>
          </a:xfrm>
          <a:prstGeom prst="rect">
            <a:avLst/>
          </a:prstGeom>
        </p:spPr>
      </p:pic>
    </p:spTree>
    <p:extLst>
      <p:ext uri="{BB962C8B-B14F-4D97-AF65-F5344CB8AC3E}">
        <p14:creationId xmlns:p14="http://schemas.microsoft.com/office/powerpoint/2010/main" val="5224489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3119251" y="1268004"/>
            <a:ext cx="5674229" cy="1015663"/>
          </a:xfrm>
          <a:prstGeom prst="rect">
            <a:avLst/>
          </a:prstGeom>
          <a:noFill/>
          <a:ln w="9525">
            <a:noFill/>
            <a:miter lim="800000"/>
            <a:headEnd/>
            <a:tailEnd/>
          </a:ln>
        </p:spPr>
        <p:txBody>
          <a:bodyPr wrap="square" anchor="ctr">
            <a:spAutoFit/>
          </a:bodyPr>
          <a:lstStyle/>
          <a:p>
            <a:pPr algn="ctr" rtl="1">
              <a:defRPr/>
            </a:pPr>
            <a:r>
              <a:rPr lang="fa-IR" sz="2000" b="1" dirty="0">
                <a:solidFill>
                  <a:schemeClr val="accent5">
                    <a:lumMod val="50000"/>
                  </a:schemeClr>
                </a:solidFill>
                <a:latin typeface="Times New Roman" pitchFamily="18" charset="0"/>
                <a:ea typeface="Calibri" pitchFamily="34" charset="0"/>
                <a:cs typeface="B Mitra" pitchFamily="2" charset="-78"/>
              </a:rPr>
              <a:t>مدیرکل محترم دفتر نظارت و اعتباربخشی امور درمان وزارت متبوع</a:t>
            </a:r>
            <a:endParaRPr lang="en-US" sz="2000" b="1" dirty="0">
              <a:solidFill>
                <a:schemeClr val="accent5">
                  <a:lumMod val="50000"/>
                </a:schemeClr>
              </a:solidFill>
              <a:latin typeface="Times New Roman" pitchFamily="18" charset="0"/>
              <a:ea typeface="Calibri" pitchFamily="34" charset="0"/>
              <a:cs typeface="B Mitra" pitchFamily="2" charset="-78"/>
            </a:endParaRPr>
          </a:p>
          <a:p>
            <a:pPr algn="ctr">
              <a:defRPr/>
            </a:pPr>
            <a:r>
              <a:rPr lang="fa-IR" sz="2000" b="1" dirty="0">
                <a:solidFill>
                  <a:schemeClr val="accent5">
                    <a:lumMod val="50000"/>
                  </a:schemeClr>
                </a:solidFill>
                <a:latin typeface="Times New Roman" pitchFamily="18" charset="0"/>
                <a:ea typeface="Calibri" pitchFamily="34" charset="0"/>
                <a:cs typeface="B Mitra" pitchFamily="2" charset="-78"/>
              </a:rPr>
              <a:t>بخشنامه 26434/د402</a:t>
            </a:r>
            <a:r>
              <a:rPr lang="en-US" sz="2000" b="1" dirty="0">
                <a:solidFill>
                  <a:schemeClr val="accent5">
                    <a:lumMod val="50000"/>
                  </a:schemeClr>
                </a:solidFill>
                <a:latin typeface="Times New Roman" pitchFamily="18" charset="0"/>
                <a:ea typeface="Calibri" pitchFamily="34" charset="0"/>
                <a:cs typeface="B Mitra" pitchFamily="2" charset="-78"/>
              </a:rPr>
              <a:t>  </a:t>
            </a:r>
            <a:r>
              <a:rPr lang="fa-IR" sz="2000" b="1" dirty="0">
                <a:solidFill>
                  <a:schemeClr val="accent5">
                    <a:lumMod val="50000"/>
                  </a:schemeClr>
                </a:solidFill>
                <a:latin typeface="Times New Roman" pitchFamily="18" charset="0"/>
                <a:ea typeface="Calibri" pitchFamily="34" charset="0"/>
                <a:cs typeface="B Mitra" pitchFamily="2" charset="-78"/>
              </a:rPr>
              <a:t>مورخ 1396/11/21</a:t>
            </a:r>
            <a:r>
              <a:rPr lang="en-US" sz="1400" b="1" dirty="0">
                <a:solidFill>
                  <a:schemeClr val="accent5">
                    <a:lumMod val="50000"/>
                  </a:schemeClr>
                </a:solidFill>
                <a:cs typeface="B Mitra" pitchFamily="2" charset="-78"/>
              </a:rPr>
              <a:t> </a:t>
            </a:r>
            <a:endParaRPr lang="en-US" sz="2400" b="1" dirty="0">
              <a:solidFill>
                <a:schemeClr val="accent5">
                  <a:lumMod val="50000"/>
                </a:schemeClr>
              </a:solidFill>
              <a:cs typeface="B Mitra" pitchFamily="2" charset="-78"/>
            </a:endParaRPr>
          </a:p>
        </p:txBody>
      </p:sp>
      <p:sp>
        <p:nvSpPr>
          <p:cNvPr id="34819" name="Rectangle 2"/>
          <p:cNvSpPr>
            <a:spLocks noChangeArrowheads="1"/>
          </p:cNvSpPr>
          <p:nvPr/>
        </p:nvSpPr>
        <p:spPr bwMode="auto">
          <a:xfrm>
            <a:off x="1117600" y="3105152"/>
            <a:ext cx="1046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ctr"/>
            <a:r>
              <a:rPr lang="fa-IR" sz="3200" b="1" dirty="0">
                <a:solidFill>
                  <a:srgbClr val="C00000"/>
                </a:solidFill>
                <a:cs typeface="B Mitra" pitchFamily="2" charset="-78"/>
              </a:rPr>
              <a:t>موضوع : نظارت جدی بر تبلیغات امور پزشکی با محوریت فضای مجازی </a:t>
            </a:r>
            <a:endParaRPr lang="en-US" sz="3200" b="1" dirty="0">
              <a:solidFill>
                <a:srgbClr val="C00000"/>
              </a:solidFill>
              <a:cs typeface="B Mitra" pitchFamily="2" charset="-78"/>
            </a:endParaRPr>
          </a:p>
        </p:txBody>
      </p:sp>
    </p:spTree>
    <p:extLst>
      <p:ext uri="{BB962C8B-B14F-4D97-AF65-F5344CB8AC3E}">
        <p14:creationId xmlns:p14="http://schemas.microsoft.com/office/powerpoint/2010/main" val="33780393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1524000" y="1371601"/>
            <a:ext cx="9956800" cy="830263"/>
          </a:xfrm>
          <a:prstGeom prst="rect">
            <a:avLst/>
          </a:prstGeom>
          <a:noFill/>
          <a:ln w="9525">
            <a:noFill/>
            <a:miter lim="800000"/>
            <a:headEnd/>
            <a:tailEnd/>
          </a:ln>
        </p:spPr>
        <p:txBody>
          <a:bodyPr>
            <a:spAutoFit/>
          </a:bodyPr>
          <a:lstStyle/>
          <a:p>
            <a:pPr algn="ctr">
              <a:defRPr/>
            </a:pPr>
            <a:r>
              <a:rPr lang="fa-IR" sz="2400" b="1" dirty="0">
                <a:solidFill>
                  <a:srgbClr val="FF0000"/>
                </a:solidFill>
                <a:cs typeface="B Mitra" pitchFamily="2" charset="-78"/>
              </a:rPr>
              <a:t>معاونت محترم برنامه ریزی و نظارت سازمان نظام پزشکی  39048/70/100/395   مورخ 1395/10/19</a:t>
            </a:r>
            <a:endParaRPr lang="en-US" sz="2400" b="1" dirty="0">
              <a:solidFill>
                <a:srgbClr val="FF0000"/>
              </a:solidFill>
              <a:cs typeface="B Mitra" pitchFamily="2" charset="-78"/>
            </a:endParaRPr>
          </a:p>
        </p:txBody>
      </p:sp>
      <p:sp>
        <p:nvSpPr>
          <p:cNvPr id="35843" name="Rectangle 1"/>
          <p:cNvSpPr>
            <a:spLocks noChangeArrowheads="1"/>
          </p:cNvSpPr>
          <p:nvPr/>
        </p:nvSpPr>
        <p:spPr bwMode="auto">
          <a:xfrm rot="10800000" flipV="1">
            <a:off x="812800" y="3335155"/>
            <a:ext cx="1083056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lvl="1" algn="ctr" rtl="1"/>
            <a:r>
              <a:rPr lang="fa-IR" sz="2800" b="1" dirty="0">
                <a:cs typeface="B Mitra" pitchFamily="2" charset="-78"/>
              </a:rPr>
              <a:t>. . . استفاده از هرگونه عبارت در آگهی ها برای فروش داروها ، مکمل ها ، تجهیزات پزشکی و ارایه خدمات حوزه سلامت  از قبیل پورسانت ، تعیین جایزه ، هدیه ، قرعه کشی ، اقساط ، تضمینی ، رایگان ، تخفیف ، بهترین ، برترین ، اولین و موارد مشابه ، ممنوع است</a:t>
            </a:r>
            <a:endParaRPr lang="fa-IR" sz="3200" b="1" dirty="0">
              <a:cs typeface="B Mitra" pitchFamily="2" charset="-78"/>
            </a:endParaRPr>
          </a:p>
        </p:txBody>
      </p:sp>
    </p:spTree>
    <p:extLst>
      <p:ext uri="{BB962C8B-B14F-4D97-AF65-F5344CB8AC3E}">
        <p14:creationId xmlns:p14="http://schemas.microsoft.com/office/powerpoint/2010/main" val="3381394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2743200" y="1066803"/>
            <a:ext cx="6807200" cy="830263"/>
          </a:xfrm>
          <a:prstGeom prst="rect">
            <a:avLst/>
          </a:prstGeom>
          <a:noFill/>
          <a:ln w="9525">
            <a:noFill/>
            <a:miter lim="800000"/>
            <a:headEnd/>
            <a:tailEnd/>
          </a:ln>
        </p:spPr>
        <p:txBody>
          <a:bodyPr anchor="ctr">
            <a:spAutoFit/>
          </a:bodyPr>
          <a:lstStyle/>
          <a:p>
            <a:pPr algn="ctr" rtl="1">
              <a:defRPr/>
            </a:pPr>
            <a:r>
              <a:rPr lang="fa-IR" sz="2400" b="1" dirty="0">
                <a:solidFill>
                  <a:srgbClr val="FF0000"/>
                </a:solidFill>
                <a:ea typeface="Calibri" pitchFamily="34" charset="0"/>
                <a:cs typeface="B Mitra" pitchFamily="2" charset="-78"/>
              </a:rPr>
              <a:t>معاونت محترم درمان وزارت متبوع  7828/د400  مورخ </a:t>
            </a:r>
            <a:r>
              <a:rPr lang="fa-IR" sz="2400" b="1" dirty="0" smtClean="0">
                <a:solidFill>
                  <a:srgbClr val="FF0000"/>
                </a:solidFill>
                <a:ea typeface="Calibri" pitchFamily="34" charset="0"/>
                <a:cs typeface="B Mitra" pitchFamily="2" charset="-78"/>
              </a:rPr>
              <a:t>1390/3/29 و 23870/400د مورخ 98/09/30</a:t>
            </a:r>
            <a:endParaRPr lang="fa-IR" sz="2800" b="1" dirty="0">
              <a:solidFill>
                <a:srgbClr val="FF0000"/>
              </a:solidFill>
              <a:ea typeface="Calibri" pitchFamily="34" charset="0"/>
              <a:cs typeface="B Mitra" pitchFamily="2" charset="-78"/>
            </a:endParaRPr>
          </a:p>
        </p:txBody>
      </p:sp>
      <p:sp>
        <p:nvSpPr>
          <p:cNvPr id="39939" name="Rectangle 2"/>
          <p:cNvSpPr>
            <a:spLocks noChangeArrowheads="1"/>
          </p:cNvSpPr>
          <p:nvPr/>
        </p:nvSpPr>
        <p:spPr bwMode="auto">
          <a:xfrm>
            <a:off x="711200" y="2286002"/>
            <a:ext cx="10871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ctr"/>
            <a:r>
              <a:rPr lang="fa-IR" sz="2800" b="1" dirty="0">
                <a:cs typeface="B Mitra" pitchFamily="2" charset="-78"/>
              </a:rPr>
              <a:t>تفویض صدور" مجوز انجام آندوسکوپی تشخیصی فوقانی دستگاه گوارش و رکتوسیگموییدوسکوپی  توسط متخصصین داخلی" به دانشگاهها</a:t>
            </a:r>
            <a:endParaRPr lang="en-US" sz="2800" b="1" dirty="0">
              <a:cs typeface="B Mitra" pitchFamily="2" charset="-78"/>
            </a:endParaRPr>
          </a:p>
        </p:txBody>
      </p:sp>
      <p:sp>
        <p:nvSpPr>
          <p:cNvPr id="39940" name="Rectangle 2"/>
          <p:cNvSpPr>
            <a:spLocks noChangeArrowheads="1"/>
          </p:cNvSpPr>
          <p:nvPr/>
        </p:nvSpPr>
        <p:spPr bwMode="auto">
          <a:xfrm>
            <a:off x="777240" y="3713930"/>
            <a:ext cx="1060704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lvl="1" algn="ctr" rtl="1"/>
            <a:r>
              <a:rPr lang="fa-IR" sz="2800" b="1" dirty="0">
                <a:latin typeface="Times New Roman" pitchFamily="18" charset="0"/>
                <a:ea typeface="Calibri" pitchFamily="34" charset="0"/>
                <a:cs typeface="B Mitra" pitchFamily="2" charset="-78"/>
              </a:rPr>
              <a:t>برای هر فرد متقاضی ، تنها یک مجوز و فقط در یک محل ( مطب یا بیمارستان ) صادر می </a:t>
            </a:r>
            <a:r>
              <a:rPr lang="fa-IR" sz="2800" b="1" dirty="0" smtClean="0">
                <a:latin typeface="Times New Roman" pitchFamily="18" charset="0"/>
                <a:ea typeface="Calibri" pitchFamily="34" charset="0"/>
                <a:cs typeface="B Mitra" pitchFamily="2" charset="-78"/>
              </a:rPr>
              <a:t>گردد</a:t>
            </a:r>
          </a:p>
          <a:p>
            <a:pPr algn="ctr" rtl="1"/>
            <a:r>
              <a:rPr lang="fa-IR" sz="2800" b="1" dirty="0" smtClean="0">
                <a:latin typeface="Times New Roman" pitchFamily="18" charset="0"/>
                <a:ea typeface="Calibri" pitchFamily="34" charset="0"/>
                <a:cs typeface="B Mitra" pitchFamily="2" charset="-78"/>
              </a:rPr>
              <a:t>صدور و تمدید بند 3 بخشنامه مذبور حداکثر تا 5 سال تعیین می گردد .</a:t>
            </a:r>
            <a:endParaRPr lang="fa-IR" sz="3200" b="1" dirty="0">
              <a:ea typeface="Calibri" pitchFamily="34" charset="0"/>
              <a:cs typeface="B Mitra" pitchFamily="2" charset="-78"/>
            </a:endParaRPr>
          </a:p>
        </p:txBody>
      </p:sp>
    </p:spTree>
    <p:extLst>
      <p:ext uri="{BB962C8B-B14F-4D97-AF65-F5344CB8AC3E}">
        <p14:creationId xmlns:p14="http://schemas.microsoft.com/office/powerpoint/2010/main" val="32746612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5400" dirty="0" smtClean="0">
                <a:solidFill>
                  <a:srgbClr val="FF0000"/>
                </a:solidFill>
                <a:cs typeface="B Titr" pitchFamily="2" charset="-78"/>
              </a:rPr>
              <a:t>کاشت مو</a:t>
            </a:r>
            <a:endParaRPr lang="en-US" sz="5400" dirty="0">
              <a:solidFill>
                <a:srgbClr val="FF0000"/>
              </a:solidFill>
              <a:cs typeface="B Titr" pitchFamily="2" charset="-78"/>
            </a:endParaRPr>
          </a:p>
        </p:txBody>
      </p:sp>
      <p:sp>
        <p:nvSpPr>
          <p:cNvPr id="3" name="Content Placeholder 2"/>
          <p:cNvSpPr>
            <a:spLocks noGrp="1"/>
          </p:cNvSpPr>
          <p:nvPr>
            <p:ph idx="1"/>
          </p:nvPr>
        </p:nvSpPr>
        <p:spPr/>
        <p:txBody>
          <a:bodyPr>
            <a:normAutofit/>
          </a:bodyPr>
          <a:lstStyle/>
          <a:p>
            <a:pPr lvl="1" algn="r" rtl="1"/>
            <a:r>
              <a:rPr lang="fa-IR" dirty="0" smtClean="0"/>
              <a:t>افراد مجاز جهت انجام کاشت مو </a:t>
            </a:r>
            <a:r>
              <a:rPr lang="fa-IR" dirty="0" smtClean="0">
                <a:cs typeface="B Titr" panose="00000700000000000000" pitchFamily="2" charset="-78"/>
              </a:rPr>
              <a:t>متخصصین پوست ، جراحان پلاستیک،ج</a:t>
            </a:r>
            <a:r>
              <a:rPr lang="fa-IR" dirty="0">
                <a:cs typeface="B Titr" panose="00000700000000000000" pitchFamily="2" charset="-78"/>
              </a:rPr>
              <a:t>ر</a:t>
            </a:r>
            <a:r>
              <a:rPr lang="fa-IR" dirty="0" smtClean="0">
                <a:cs typeface="B Titr" panose="00000700000000000000" pitchFamily="2" charset="-78"/>
              </a:rPr>
              <a:t>احان سر و  گردن</a:t>
            </a:r>
          </a:p>
          <a:p>
            <a:pPr lvl="5" algn="r" rtl="1"/>
            <a:endParaRPr lang="fa-IR" dirty="0" smtClean="0"/>
          </a:p>
          <a:p>
            <a:pPr lvl="1" algn="r" rtl="1"/>
            <a:r>
              <a:rPr lang="fa-IR" dirty="0" smtClean="0"/>
              <a:t>مکان مجازشامل درمانگاه های پوست و مو ، جرای محدود و بیمارستان های دارای بخش پوست با مسئولیت متخصص پوست و مو</a:t>
            </a:r>
          </a:p>
          <a:p>
            <a:pPr lvl="1" algn="r" rtl="1"/>
            <a:endParaRPr lang="fa-IR" dirty="0" smtClean="0"/>
          </a:p>
          <a:p>
            <a:pPr lvl="1" algn="r" rtl="1"/>
            <a:r>
              <a:rPr lang="fa-IR" dirty="0" smtClean="0"/>
              <a:t>انجام کاشت مو در مطب مجاز نیست</a:t>
            </a:r>
          </a:p>
          <a:p>
            <a:pPr lvl="1" algn="r" rtl="1"/>
            <a:endParaRPr lang="fa-IR" dirty="0" smtClean="0"/>
          </a:p>
          <a:p>
            <a:pPr lvl="1" algn="r" rtl="1">
              <a:buNone/>
            </a:pPr>
            <a:r>
              <a:rPr lang="fa-IR" dirty="0" smtClean="0"/>
              <a:t>حضور متخصص یا تکنسین بیهوشی الزامی می باشد</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100513" y="1311275"/>
            <a:ext cx="8091487" cy="3587750"/>
          </a:xfrm>
        </p:spPr>
        <p:txBody>
          <a:bodyPr>
            <a:noAutofit/>
          </a:bodyPr>
          <a:lstStyle/>
          <a:p>
            <a:pPr algn="ctr" rtl="1"/>
            <a:r>
              <a:rPr lang="fa-IR" sz="9600" dirty="0" smtClean="0">
                <a:solidFill>
                  <a:srgbClr val="FF0000"/>
                </a:solidFill>
                <a:latin typeface="IranNastaliq" panose="02000503000000020003" pitchFamily="2" charset="0"/>
                <a:cs typeface="IranNastaliq" panose="02000503000000020003" pitchFamily="2" charset="0"/>
              </a:rPr>
              <a:t>ظرفیت های قانونی در حوزه نظارت </a:t>
            </a:r>
            <a:r>
              <a:rPr lang="en-US" sz="9600" dirty="0" smtClean="0">
                <a:solidFill>
                  <a:srgbClr val="FF0000"/>
                </a:solidFill>
                <a:latin typeface="IranNastaliq" panose="02000503000000020003" pitchFamily="2" charset="0"/>
                <a:cs typeface="IranNastaliq" panose="02000503000000020003" pitchFamily="2" charset="0"/>
              </a:rPr>
              <a:t/>
            </a:r>
            <a:br>
              <a:rPr lang="en-US" sz="9600" dirty="0" smtClean="0">
                <a:solidFill>
                  <a:srgbClr val="FF0000"/>
                </a:solidFill>
                <a:latin typeface="IranNastaliq" panose="02000503000000020003" pitchFamily="2" charset="0"/>
                <a:cs typeface="IranNastaliq" panose="02000503000000020003" pitchFamily="2" charset="0"/>
              </a:rPr>
            </a:br>
            <a:r>
              <a:rPr lang="fa-IR" sz="9600" dirty="0" smtClean="0">
                <a:solidFill>
                  <a:srgbClr val="FF0000"/>
                </a:solidFill>
                <a:latin typeface="IranNastaliq" panose="02000503000000020003" pitchFamily="2" charset="0"/>
                <a:cs typeface="IranNastaliq" panose="02000503000000020003" pitchFamily="2" charset="0"/>
              </a:rPr>
              <a:t>بر درمان</a:t>
            </a:r>
            <a:endParaRPr lang="en-US" sz="9600" dirty="0">
              <a:solidFill>
                <a:srgbClr val="FF0000"/>
              </a:solidFill>
              <a:latin typeface="IranNastaliq" panose="02000503000000020003" pitchFamily="2" charset="0"/>
              <a:cs typeface="IranNastaliq" panose="02000503000000020003"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70741"/>
            <a:ext cx="1797837" cy="1587260"/>
          </a:xfrm>
          <a:prstGeom prst="rect">
            <a:avLst/>
          </a:prstGeom>
        </p:spPr>
      </p:pic>
      <p:sp>
        <p:nvSpPr>
          <p:cNvPr id="3" name="TextBox 2"/>
          <p:cNvSpPr txBox="1"/>
          <p:nvPr/>
        </p:nvSpPr>
        <p:spPr>
          <a:xfrm>
            <a:off x="14874240" y="7970520"/>
            <a:ext cx="106679" cy="1200329"/>
          </a:xfrm>
          <a:prstGeom prst="rect">
            <a:avLst/>
          </a:prstGeom>
          <a:noFill/>
        </p:spPr>
        <p:txBody>
          <a:bodyPr wrap="square" rtlCol="1">
            <a:spAutoFit/>
          </a:bodyPr>
          <a:lstStyle/>
          <a:p>
            <a:pPr algn="ctr"/>
            <a:r>
              <a:rPr lang="fa-IR" dirty="0" smtClean="0">
                <a:solidFill>
                  <a:srgbClr val="FFC000"/>
                </a:solidFill>
                <a:latin typeface="2  Titr"/>
              </a:rPr>
              <a:t>۱۳۹۷</a:t>
            </a:r>
            <a:endParaRPr lang="fa-IR" dirty="0">
              <a:solidFill>
                <a:srgbClr val="FFC000"/>
              </a:solidFill>
              <a:latin typeface="2  Titr"/>
            </a:endParaRPr>
          </a:p>
        </p:txBody>
      </p:sp>
    </p:spTree>
    <p:extLst>
      <p:ext uri="{BB962C8B-B14F-4D97-AF65-F5344CB8AC3E}">
        <p14:creationId xmlns:p14="http://schemas.microsoft.com/office/powerpoint/2010/main" val="1830117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7756" y="-10562"/>
            <a:ext cx="7996687" cy="1697694"/>
          </a:xfrm>
        </p:spPr>
        <p:txBody>
          <a:bodyPr>
            <a:normAutofit/>
          </a:bodyPr>
          <a:lstStyle/>
          <a:p>
            <a:pPr algn="ctr" rtl="1">
              <a:lnSpc>
                <a:spcPct val="150000"/>
              </a:lnSpc>
            </a:pPr>
            <a:r>
              <a:rPr lang="en-US" sz="2000" dirty="0" smtClean="0">
                <a:solidFill>
                  <a:schemeClr val="bg1"/>
                </a:solidFill>
                <a:latin typeface="IranNastaliq" panose="02000503000000020003" pitchFamily="2" charset="0"/>
                <a:cs typeface="2  Titr" panose="00000700000000000000" pitchFamily="2" charset="-78"/>
              </a:rPr>
              <a:t/>
            </a:r>
            <a:br>
              <a:rPr lang="en-US" sz="2000" dirty="0" smtClean="0">
                <a:solidFill>
                  <a:schemeClr val="bg1"/>
                </a:solidFill>
                <a:latin typeface="IranNastaliq" panose="02000503000000020003" pitchFamily="2" charset="0"/>
                <a:cs typeface="2  Titr" panose="00000700000000000000" pitchFamily="2" charset="-78"/>
              </a:rPr>
            </a:br>
            <a:r>
              <a:rPr lang="fa-IR" sz="3100" dirty="0">
                <a:solidFill>
                  <a:srgbClr val="C00000"/>
                </a:solidFill>
                <a:latin typeface="IranNastaliq" panose="02000503000000020003" pitchFamily="2" charset="0"/>
                <a:cs typeface="IranNastaliq" panose="02000503000000020003" pitchFamily="2" charset="0"/>
              </a:rPr>
              <a:t>چرا نسبت به گذشته نیاز به تغییر </a:t>
            </a:r>
            <a:r>
              <a:rPr lang="fa-IR" sz="3100" dirty="0" smtClean="0">
                <a:solidFill>
                  <a:srgbClr val="C00000"/>
                </a:solidFill>
                <a:latin typeface="IranNastaliq" panose="02000503000000020003" pitchFamily="2" charset="0"/>
                <a:cs typeface="IranNastaliq" panose="02000503000000020003" pitchFamily="2" charset="0"/>
              </a:rPr>
              <a:t>رویکرد </a:t>
            </a:r>
            <a:r>
              <a:rPr lang="fa-IR" sz="3100" dirty="0">
                <a:solidFill>
                  <a:srgbClr val="C00000"/>
                </a:solidFill>
                <a:latin typeface="IranNastaliq" panose="02000503000000020003" pitchFamily="2" charset="0"/>
                <a:cs typeface="IranNastaliq" panose="02000503000000020003" pitchFamily="2" charset="0"/>
              </a:rPr>
              <a:t>در حوزه نظارت بر </a:t>
            </a:r>
            <a:r>
              <a:rPr lang="fa-IR" sz="3100" dirty="0" smtClean="0">
                <a:solidFill>
                  <a:srgbClr val="C00000"/>
                </a:solidFill>
                <a:latin typeface="IranNastaliq" panose="02000503000000020003" pitchFamily="2" charset="0"/>
                <a:cs typeface="IranNastaliq" panose="02000503000000020003" pitchFamily="2" charset="0"/>
              </a:rPr>
              <a:t>درمان می باشیم</a:t>
            </a:r>
            <a:endParaRPr lang="en-US" sz="3100" dirty="0">
              <a:solidFill>
                <a:srgbClr val="C00000"/>
              </a:solidFill>
              <a:latin typeface="IranNastaliq" panose="02000503000000020003" pitchFamily="2" charset="0"/>
              <a:cs typeface="IranNastaliq" panose="02000503000000020003" pitchFamily="2" charset="0"/>
            </a:endParaRPr>
          </a:p>
        </p:txBody>
      </p:sp>
      <p:sp>
        <p:nvSpPr>
          <p:cNvPr id="4" name="Content Placeholder 3"/>
          <p:cNvSpPr>
            <a:spLocks noGrp="1"/>
          </p:cNvSpPr>
          <p:nvPr>
            <p:ph sz="half" idx="1"/>
          </p:nvPr>
        </p:nvSpPr>
        <p:spPr>
          <a:xfrm>
            <a:off x="463639" y="2112136"/>
            <a:ext cx="11384923" cy="4649272"/>
          </a:xfrm>
        </p:spPr>
        <p:txBody>
          <a:bodyPr>
            <a:normAutofit/>
          </a:bodyPr>
          <a:lstStyle/>
          <a:p>
            <a:pPr algn="r" rtl="1"/>
            <a:r>
              <a:rPr lang="fa-IR" sz="2400" dirty="0">
                <a:cs typeface="B Badr" panose="00000400000000000000" pitchFamily="2" charset="-78"/>
              </a:rPr>
              <a:t>تنوع موسسات پزشکی(42نوع موسسه </a:t>
            </a:r>
            <a:r>
              <a:rPr lang="fa-IR" sz="2400" dirty="0" smtClean="0">
                <a:cs typeface="B Badr" panose="00000400000000000000" pitchFamily="2" charset="-78"/>
              </a:rPr>
              <a:t>پزشکی)مطب </a:t>
            </a:r>
            <a:r>
              <a:rPr lang="fa-IR" sz="2400" dirty="0">
                <a:cs typeface="B Badr" panose="00000400000000000000" pitchFamily="2" charset="-78"/>
              </a:rPr>
              <a:t>پزشکان </a:t>
            </a:r>
            <a:r>
              <a:rPr lang="fa-IR" sz="2400" dirty="0" smtClean="0">
                <a:cs typeface="B Badr" panose="00000400000000000000" pitchFamily="2" charset="-78"/>
              </a:rPr>
              <a:t>، دندانپزشکان و دفاتر کار</a:t>
            </a:r>
            <a:endParaRPr lang="en-US" sz="2400" dirty="0">
              <a:cs typeface="B Badr" panose="00000400000000000000" pitchFamily="2" charset="-78"/>
            </a:endParaRPr>
          </a:p>
          <a:p>
            <a:pPr algn="r" rtl="1"/>
            <a:r>
              <a:rPr lang="fa-IR" sz="2400" dirty="0">
                <a:cs typeface="B Badr" panose="00000400000000000000" pitchFamily="2" charset="-78"/>
              </a:rPr>
              <a:t>افزایش تعداد موسسات و مطب پزشکان و دندانپزشکان و توزیع جغرافیایی آن در سطح کشور</a:t>
            </a:r>
            <a:endParaRPr lang="en-US" sz="2400" dirty="0">
              <a:cs typeface="B Badr" panose="00000400000000000000" pitchFamily="2" charset="-78"/>
            </a:endParaRPr>
          </a:p>
          <a:p>
            <a:pPr algn="r" rtl="1"/>
            <a:r>
              <a:rPr lang="fa-IR" sz="2400" dirty="0">
                <a:cs typeface="B Badr" panose="00000400000000000000" pitchFamily="2" charset="-78"/>
              </a:rPr>
              <a:t>ورود تجهیزات و فناوری های با ارزش سرمایه ای سنگین و گسترش کاربری آن در موسسات پزشکی و مطب پزشکان</a:t>
            </a:r>
            <a:endParaRPr lang="en-US" sz="2400" dirty="0">
              <a:cs typeface="B Badr" panose="00000400000000000000" pitchFamily="2" charset="-78"/>
            </a:endParaRPr>
          </a:p>
          <a:p>
            <a:pPr algn="r" rtl="1"/>
            <a:r>
              <a:rPr lang="fa-IR" sz="2400" u="sng" dirty="0">
                <a:cs typeface="B Badr" panose="00000400000000000000" pitchFamily="2" charset="-78"/>
              </a:rPr>
              <a:t>ورود افراد غیر گروه پزشکی بعنوان موسس در موسسات پزشکی </a:t>
            </a:r>
            <a:r>
              <a:rPr lang="fa-IR" sz="2400" u="sng" dirty="0" smtClean="0">
                <a:cs typeface="B Badr" panose="00000400000000000000" pitchFamily="2" charset="-78"/>
              </a:rPr>
              <a:t>و برونسپاری ها</a:t>
            </a:r>
            <a:endParaRPr lang="en-US" sz="2400" u="sng" dirty="0">
              <a:cs typeface="B Badr" panose="00000400000000000000" pitchFamily="2" charset="-78"/>
            </a:endParaRPr>
          </a:p>
          <a:p>
            <a:pPr algn="r" rtl="1"/>
            <a:r>
              <a:rPr lang="fa-IR" sz="2400" dirty="0">
                <a:cs typeface="B Badr" panose="00000400000000000000" pitchFamily="2" charset="-78"/>
              </a:rPr>
              <a:t>تاثیر پذیری گردش مالی موسسات پزشکی از پدیده های نامتعارف پیرامون </a:t>
            </a:r>
            <a:r>
              <a:rPr lang="fa-IR" sz="2400" dirty="0" smtClean="0">
                <a:cs typeface="B Badr" panose="00000400000000000000" pitchFamily="2" charset="-78"/>
              </a:rPr>
              <a:t>آن</a:t>
            </a:r>
            <a:endParaRPr lang="en-US" sz="2400" dirty="0">
              <a:cs typeface="B Badr" panose="00000400000000000000" pitchFamily="2" charset="-78"/>
            </a:endParaRPr>
          </a:p>
          <a:p>
            <a:pPr algn="r" rtl="1"/>
            <a:r>
              <a:rPr lang="fa-IR" sz="2400" dirty="0">
                <a:cs typeface="B Badr" panose="00000400000000000000" pitchFamily="2" charset="-78"/>
              </a:rPr>
              <a:t>جذابیت های اجتماعی و اقتصادی کار در حوزه پزشکی و تمایل و اشتیاق افراد غیر گروه پزشکی جهت ورود به این عرصه</a:t>
            </a:r>
            <a:endParaRPr lang="en-US" sz="2400" dirty="0">
              <a:cs typeface="B Badr" panose="00000400000000000000" pitchFamily="2" charset="-78"/>
            </a:endParaRPr>
          </a:p>
          <a:p>
            <a:pPr algn="r" rtl="1"/>
            <a:r>
              <a:rPr lang="fa-IR" sz="2400" dirty="0">
                <a:cs typeface="B Badr" panose="00000400000000000000" pitchFamily="2" charset="-78"/>
              </a:rPr>
              <a:t>کمرنگ شدن باورها در رعایت اصول و استانداردها و غلبه نگرش مادی متاثر از شرایط فرهنگی و اجتماعی</a:t>
            </a:r>
            <a:endParaRPr lang="en-US" sz="2400" dirty="0">
              <a:cs typeface="B Badr" panose="00000400000000000000" pitchFamily="2" charset="-78"/>
            </a:endParaRPr>
          </a:p>
          <a:p>
            <a:pPr algn="r" rtl="1"/>
            <a:r>
              <a:rPr lang="fa-IR" sz="2400" dirty="0">
                <a:cs typeface="B Badr" panose="00000400000000000000" pitchFamily="2" charset="-78"/>
              </a:rPr>
              <a:t>عدم توجه به توسعه سخت </a:t>
            </a:r>
            <a:r>
              <a:rPr lang="fa-IR" sz="2400" dirty="0" err="1">
                <a:cs typeface="B Badr" panose="00000400000000000000" pitchFamily="2" charset="-78"/>
              </a:rPr>
              <a:t>افزاری،نرم</a:t>
            </a:r>
            <a:r>
              <a:rPr lang="fa-IR" sz="2400" dirty="0">
                <a:cs typeface="B Badr" panose="00000400000000000000" pitchFamily="2" charset="-78"/>
              </a:rPr>
              <a:t> افزاری و نیروی انسانی آموزش دیده و خبره در حوزه نظارت به تناسب افزایش تعداد موسسات</a:t>
            </a:r>
            <a:endParaRPr lang="en-US" sz="2400" dirty="0">
              <a:cs typeface="B Badr" panose="00000400000000000000" pitchFamily="2" charset="-78"/>
            </a:endParaRPr>
          </a:p>
          <a:p>
            <a:pPr algn="r" rtl="1"/>
            <a:r>
              <a:rPr lang="fa-IR" sz="2400" dirty="0">
                <a:cs typeface="B Badr" panose="00000400000000000000" pitchFamily="2" charset="-78"/>
              </a:rPr>
              <a:t>عدم تناسب جرم و جریمه در قوانین </a:t>
            </a:r>
            <a:r>
              <a:rPr lang="fa-IR" sz="2400" dirty="0" err="1">
                <a:cs typeface="B Badr" panose="00000400000000000000" pitchFamily="2" charset="-78"/>
              </a:rPr>
              <a:t>ویا</a:t>
            </a:r>
            <a:r>
              <a:rPr lang="fa-IR" sz="2400" dirty="0">
                <a:cs typeface="B Badr" panose="00000400000000000000" pitchFamily="2" charset="-78"/>
              </a:rPr>
              <a:t> عدم استفاده از توان آن در بازدارندگی تخلفات</a:t>
            </a:r>
            <a:endParaRPr lang="en-US" sz="2400" dirty="0">
              <a:cs typeface="B Badr" panose="00000400000000000000" pitchFamily="2" charset="-78"/>
            </a:endParaRPr>
          </a:p>
          <a:p>
            <a:pPr marL="0" indent="0" algn="r" rtl="1">
              <a:buNone/>
            </a:pP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561"/>
            <a:ext cx="1699404" cy="1413395"/>
          </a:xfrm>
          <a:prstGeom prst="rect">
            <a:avLst/>
          </a:prstGeom>
        </p:spPr>
      </p:pic>
    </p:spTree>
    <p:extLst>
      <p:ext uri="{BB962C8B-B14F-4D97-AF65-F5344CB8AC3E}">
        <p14:creationId xmlns:p14="http://schemas.microsoft.com/office/powerpoint/2010/main" val="40190883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p:cTn id="39"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 calcmode="lin" valueType="num">
                                      <p:cBhvr>
                                        <p:cTn id="47"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anim calcmode="lin" valueType="num">
                                      <p:cBhvr>
                                        <p:cTn id="55"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 calcmode="lin" valueType="num">
                                      <p:cBhvr>
                                        <p:cTn id="63"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4">
                                            <p:txEl>
                                              <p:pRg st="7" end="7"/>
                                            </p:txEl>
                                          </p:spTgt>
                                        </p:tgtEl>
                                        <p:attrNameLst>
                                          <p:attrName>style.visibility</p:attrName>
                                        </p:attrNameLst>
                                      </p:cBhvr>
                                      <p:to>
                                        <p:strVal val="visible"/>
                                      </p:to>
                                    </p:set>
                                    <p:anim calcmode="lin" valueType="num">
                                      <p:cBhvr>
                                        <p:cTn id="71"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74" dur="1000"/>
                                        <p:tgtEl>
                                          <p:spTgt spid="4">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4">
                                            <p:txEl>
                                              <p:pRg st="8" end="8"/>
                                            </p:txEl>
                                          </p:spTgt>
                                        </p:tgtEl>
                                        <p:attrNameLst>
                                          <p:attrName>style.visibility</p:attrName>
                                        </p:attrNameLst>
                                      </p:cBhvr>
                                      <p:to>
                                        <p:strVal val="visible"/>
                                      </p:to>
                                    </p:set>
                                    <p:anim calcmode="lin" valueType="num">
                                      <p:cBhvr>
                                        <p:cTn id="79"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80"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81"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82"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43537151"/>
              </p:ext>
            </p:extLst>
          </p:nvPr>
        </p:nvGraphicFramePr>
        <p:xfrm>
          <a:off x="163902" y="0"/>
          <a:ext cx="12028097"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45717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405" y="1157288"/>
            <a:ext cx="8678173" cy="541244"/>
          </a:xfrm>
        </p:spPr>
        <p:txBody>
          <a:bodyPr>
            <a:normAutofit fontScale="90000"/>
          </a:bodyPr>
          <a:lstStyle/>
          <a:p>
            <a:pPr algn="ctr" rtl="1"/>
            <a:r>
              <a:rPr lang="fa-IR" sz="2400" b="1" dirty="0" smtClean="0">
                <a:solidFill>
                  <a:srgbClr val="FF0000"/>
                </a:solidFill>
                <a:latin typeface="IranNastaliq" panose="02020505000000020003" pitchFamily="18" charset="0"/>
                <a:cs typeface="B Nazanin" panose="00000400000000000000" pitchFamily="2" charset="-78"/>
              </a:rPr>
              <a:t>مواردی که بر اساس قوانین ،مقرات و آیین نامه ها تخلف و جرم محسوب می شوند باید طبق مقررات به مراجع ذیربط معرفی گردند.</a:t>
            </a:r>
            <a:br>
              <a:rPr lang="fa-IR" sz="2400" b="1" dirty="0" smtClean="0">
                <a:solidFill>
                  <a:srgbClr val="FF0000"/>
                </a:solidFill>
                <a:latin typeface="IranNastaliq" panose="02020505000000020003" pitchFamily="18" charset="0"/>
                <a:cs typeface="B Nazanin" panose="00000400000000000000" pitchFamily="2" charset="-78"/>
              </a:rPr>
            </a:br>
            <a:r>
              <a:rPr lang="fa-IR" sz="2400" b="1" dirty="0" smtClean="0">
                <a:solidFill>
                  <a:srgbClr val="FF0000"/>
                </a:solidFill>
                <a:latin typeface="IranNastaliq" panose="02020505000000020003" pitchFamily="18" charset="0"/>
                <a:cs typeface="B Nazanin" panose="00000400000000000000" pitchFamily="2" charset="-78"/>
              </a:rPr>
              <a:t>رسیدگی به تخلفات و جرائم پزشکی در سه مرجع</a:t>
            </a:r>
            <a:endParaRPr lang="fa-IR" sz="2400" b="1" dirty="0">
              <a:solidFill>
                <a:srgbClr val="FF0000"/>
              </a:solidFill>
              <a:latin typeface="IranNastaliq" panose="02020505000000020003" pitchFamily="18" charset="0"/>
              <a:cs typeface="B Nazanin" panose="00000400000000000000" pitchFamily="2" charset="-78"/>
            </a:endParaRPr>
          </a:p>
        </p:txBody>
      </p:sp>
      <p:graphicFrame>
        <p:nvGraphicFramePr>
          <p:cNvPr id="3" name="Diagram 2"/>
          <p:cNvGraphicFramePr/>
          <p:nvPr>
            <p:extLst>
              <p:ext uri="{D42A27DB-BD31-4B8C-83A1-F6EECF244321}">
                <p14:modId xmlns:p14="http://schemas.microsoft.com/office/powerpoint/2010/main" val="879474654"/>
              </p:ext>
            </p:extLst>
          </p:nvPr>
        </p:nvGraphicFramePr>
        <p:xfrm>
          <a:off x="1078302" y="1871932"/>
          <a:ext cx="10541479" cy="4580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10561"/>
            <a:ext cx="1699404" cy="1413395"/>
          </a:xfrm>
          <a:prstGeom prst="rect">
            <a:avLst/>
          </a:prstGeom>
        </p:spPr>
      </p:pic>
    </p:spTree>
    <p:extLst>
      <p:ext uri="{BB962C8B-B14F-4D97-AF65-F5344CB8AC3E}">
        <p14:creationId xmlns:p14="http://schemas.microsoft.com/office/powerpoint/2010/main" val="243731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805" y="583155"/>
            <a:ext cx="8028013" cy="1559142"/>
          </a:xfrm>
        </p:spPr>
        <p:txBody>
          <a:bodyPr>
            <a:normAutofit fontScale="90000"/>
          </a:bodyPr>
          <a:lstStyle/>
          <a:p>
            <a:pPr algn="ctr" rtl="1"/>
            <a:r>
              <a:rPr lang="fa-IR" dirty="0" smtClean="0">
                <a:solidFill>
                  <a:srgbClr val="FF0000"/>
                </a:solidFill>
                <a:latin typeface="IranNastaliq" panose="02000503000000020003" pitchFamily="2" charset="0"/>
                <a:cs typeface="IranNastaliq" panose="02000503000000020003" pitchFamily="2" charset="0"/>
              </a:rPr>
              <a:t>قانون تشکیل ،تشکیلات و وظایف وزارت بهداشت درمان و آموزش پزشکی </a:t>
            </a:r>
            <a:r>
              <a:rPr lang="en-US" dirty="0">
                <a:solidFill>
                  <a:schemeClr val="bg1"/>
                </a:solidFill>
              </a:rPr>
              <a:t/>
            </a:r>
            <a:br>
              <a:rPr lang="en-US" dirty="0">
                <a:solidFill>
                  <a:schemeClr val="bg1"/>
                </a:solidFill>
              </a:rPr>
            </a:br>
            <a:endParaRPr lang="en-US" dirty="0">
              <a:solidFill>
                <a:srgbClr val="FF0000"/>
              </a:solidFill>
              <a:latin typeface="IranNastaliq" panose="02000503000000020003" pitchFamily="2" charset="0"/>
              <a:cs typeface="IranNastaliq" panose="02000503000000020003" pitchFamily="2" charset="0"/>
            </a:endParaRPr>
          </a:p>
        </p:txBody>
      </p:sp>
      <p:sp>
        <p:nvSpPr>
          <p:cNvPr id="3" name="Text Placeholder 2"/>
          <p:cNvSpPr>
            <a:spLocks noGrp="1"/>
          </p:cNvSpPr>
          <p:nvPr>
            <p:ph type="body" idx="1"/>
          </p:nvPr>
        </p:nvSpPr>
        <p:spPr>
          <a:xfrm>
            <a:off x="1190441" y="1828800"/>
            <a:ext cx="4096574" cy="1661375"/>
          </a:xfrm>
        </p:spPr>
        <p:txBody>
          <a:bodyPr/>
          <a:lstStyle/>
          <a:p>
            <a:pPr algn="r" rtl="1"/>
            <a:r>
              <a:rPr lang="fa-IR" dirty="0"/>
              <a:t>قانون تشکیلات و وظایف مصوب </a:t>
            </a:r>
            <a:r>
              <a:rPr lang="fa-IR" dirty="0" smtClean="0"/>
              <a:t>۶۷/۳/۳</a:t>
            </a:r>
            <a:endParaRPr lang="en-US" dirty="0"/>
          </a:p>
          <a:p>
            <a:pPr algn="r" rtl="1"/>
            <a:endParaRPr lang="en-US" dirty="0"/>
          </a:p>
        </p:txBody>
      </p:sp>
      <p:sp>
        <p:nvSpPr>
          <p:cNvPr id="5" name="Text Placeholder 4"/>
          <p:cNvSpPr>
            <a:spLocks noGrp="1"/>
          </p:cNvSpPr>
          <p:nvPr>
            <p:ph type="body" sz="half" idx="3"/>
          </p:nvPr>
        </p:nvSpPr>
        <p:spPr>
          <a:xfrm>
            <a:off x="6211093" y="2149872"/>
            <a:ext cx="4665134" cy="576262"/>
          </a:xfrm>
        </p:spPr>
        <p:txBody>
          <a:bodyPr/>
          <a:lstStyle/>
          <a:p>
            <a:pPr algn="r" rtl="1"/>
            <a:r>
              <a:rPr lang="fa-IR" dirty="0"/>
              <a:t>قوانین تشکیل مصوب 64</a:t>
            </a:r>
            <a:endParaRPr lang="en-US" dirty="0"/>
          </a:p>
        </p:txBody>
      </p:sp>
      <p:sp>
        <p:nvSpPr>
          <p:cNvPr id="4" name="Content Placeholder 3"/>
          <p:cNvSpPr>
            <a:spLocks noGrp="1"/>
          </p:cNvSpPr>
          <p:nvPr>
            <p:ph sz="quarter" idx="2"/>
          </p:nvPr>
        </p:nvSpPr>
        <p:spPr>
          <a:xfrm>
            <a:off x="594059" y="3000776"/>
            <a:ext cx="5098403" cy="3000301"/>
          </a:xfrm>
        </p:spPr>
        <p:txBody>
          <a:bodyPr>
            <a:normAutofit/>
          </a:bodyPr>
          <a:lstStyle/>
          <a:p>
            <a:pPr algn="r" rtl="1"/>
            <a:r>
              <a:rPr lang="fa-IR" dirty="0"/>
              <a:t>ماده 1وظایف</a:t>
            </a:r>
            <a:endParaRPr lang="en-US" dirty="0"/>
          </a:p>
          <a:p>
            <a:pPr algn="r" rtl="1"/>
            <a:r>
              <a:rPr lang="fa-IR" dirty="0"/>
              <a:t>بند 1-تدوین،ارائه </a:t>
            </a:r>
            <a:r>
              <a:rPr lang="fa-IR" dirty="0" err="1"/>
              <a:t>سیاستها،تعیین</a:t>
            </a:r>
            <a:r>
              <a:rPr lang="fa-IR" dirty="0"/>
              <a:t> خط مشی </a:t>
            </a:r>
            <a:r>
              <a:rPr lang="fa-IR" dirty="0" err="1"/>
              <a:t>وبرنامه</a:t>
            </a:r>
            <a:r>
              <a:rPr lang="fa-IR" dirty="0"/>
              <a:t> ریزی برای خدمات بهداشتی ،درمانی ،دارویی و...</a:t>
            </a:r>
            <a:endParaRPr lang="en-US" dirty="0"/>
          </a:p>
          <a:p>
            <a:pPr algn="r" rtl="1"/>
            <a:r>
              <a:rPr lang="fa-IR" dirty="0"/>
              <a:t>بند11-تعیین و اعلام استانداردهای مربوط به خدمات بهداشتی ،درمانی و...</a:t>
            </a:r>
            <a:endParaRPr lang="en-US" dirty="0"/>
          </a:p>
          <a:p>
            <a:pPr algn="r" rtl="1"/>
            <a:r>
              <a:rPr lang="fa-IR" dirty="0"/>
              <a:t>بند12-صدور ،تمدید </a:t>
            </a:r>
            <a:r>
              <a:rPr lang="fa-IR" dirty="0" err="1"/>
              <a:t>ولغو</a:t>
            </a:r>
            <a:r>
              <a:rPr lang="fa-IR" dirty="0"/>
              <a:t> موقت یا دائم پروانه های موسسات پزشکی و...</a:t>
            </a:r>
            <a:endParaRPr lang="en-US" dirty="0"/>
          </a:p>
          <a:p>
            <a:pPr algn="r" rtl="1"/>
            <a:endParaRPr lang="en-US" dirty="0"/>
          </a:p>
        </p:txBody>
      </p:sp>
      <p:sp>
        <p:nvSpPr>
          <p:cNvPr id="6" name="Content Placeholder 5"/>
          <p:cNvSpPr>
            <a:spLocks noGrp="1"/>
          </p:cNvSpPr>
          <p:nvPr>
            <p:ph sz="quarter" idx="4"/>
          </p:nvPr>
        </p:nvSpPr>
        <p:spPr>
          <a:xfrm>
            <a:off x="6578621" y="3173987"/>
            <a:ext cx="4929188" cy="3030538"/>
          </a:xfrm>
        </p:spPr>
        <p:txBody>
          <a:bodyPr>
            <a:normAutofit/>
          </a:bodyPr>
          <a:lstStyle/>
          <a:p>
            <a:pPr algn="ctr" rtl="1">
              <a:lnSpc>
                <a:spcPct val="200000"/>
              </a:lnSpc>
            </a:pPr>
            <a:r>
              <a:rPr lang="fa-IR" dirty="0"/>
              <a:t>ماده 8:کلیه موسسات پزشکی بخش خصوصی و غیردولتی باید تحت </a:t>
            </a:r>
            <a:r>
              <a:rPr lang="fa-IR" dirty="0" err="1"/>
              <a:t>نظارت،کنترل</a:t>
            </a:r>
            <a:r>
              <a:rPr lang="fa-IR" dirty="0"/>
              <a:t> و برنامه ریزی وزارت قرار گیرند</a:t>
            </a:r>
            <a:r>
              <a:rPr lang="en-US" dirty="0"/>
              <a:t/>
            </a:r>
            <a:br>
              <a:rPr lang="en-US" dirty="0"/>
            </a:b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95887" cy="1332964"/>
          </a:xfrm>
          <a:prstGeom prst="rect">
            <a:avLst/>
          </a:prstGeom>
        </p:spPr>
      </p:pic>
    </p:spTree>
    <p:extLst>
      <p:ext uri="{BB962C8B-B14F-4D97-AF65-F5344CB8AC3E}">
        <p14:creationId xmlns:p14="http://schemas.microsoft.com/office/powerpoint/2010/main" val="18986650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4" grpId="0" build="p"/>
      <p:bldP spid="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426" y="1414731"/>
            <a:ext cx="10945411" cy="5382884"/>
          </a:xfrm>
        </p:spPr>
        <p:txBody>
          <a:bodyPr>
            <a:normAutofit fontScale="90000"/>
          </a:bodyPr>
          <a:lstStyle/>
          <a:p>
            <a:pPr algn="r" rtl="1"/>
            <a:r>
              <a:rPr lang="fa-IR" sz="2700" dirty="0">
                <a:solidFill>
                  <a:schemeClr val="tx1"/>
                </a:solidFill>
                <a:cs typeface="B Badr" panose="00000400000000000000" pitchFamily="2" charset="-78"/>
              </a:rPr>
              <a:t>فصل </a:t>
            </a:r>
            <a:r>
              <a:rPr lang="fa-IR" sz="2700" dirty="0" err="1">
                <a:solidFill>
                  <a:schemeClr val="tx1"/>
                </a:solidFill>
                <a:cs typeface="B Badr" panose="00000400000000000000" pitchFamily="2" charset="-78"/>
              </a:rPr>
              <a:t>اول:تعزیرات</a:t>
            </a:r>
            <a:r>
              <a:rPr lang="fa-IR" sz="2700" dirty="0">
                <a:solidFill>
                  <a:schemeClr val="tx1"/>
                </a:solidFill>
                <a:cs typeface="B Badr" panose="00000400000000000000" pitchFamily="2" charset="-78"/>
              </a:rPr>
              <a:t> حکومتی خدمات تشخیصی و درمانی</a:t>
            </a:r>
            <a:r>
              <a:rPr lang="en-US" sz="2700" dirty="0">
                <a:solidFill>
                  <a:schemeClr val="tx1"/>
                </a:solidFill>
                <a:cs typeface="B Badr" panose="00000400000000000000" pitchFamily="2" charset="-78"/>
              </a:rPr>
              <a:t/>
            </a:r>
            <a:br>
              <a:rPr lang="en-US" sz="2700" dirty="0">
                <a:solidFill>
                  <a:schemeClr val="tx1"/>
                </a:solidFill>
                <a:cs typeface="B Badr" panose="00000400000000000000" pitchFamily="2" charset="-78"/>
              </a:rPr>
            </a:br>
            <a:r>
              <a:rPr lang="fa-IR" sz="2700" dirty="0">
                <a:solidFill>
                  <a:schemeClr val="tx1"/>
                </a:solidFill>
                <a:cs typeface="B Badr" panose="00000400000000000000" pitchFamily="2" charset="-78"/>
              </a:rPr>
              <a:t>مشتمل بر 12 ماده</a:t>
            </a:r>
            <a:r>
              <a:rPr lang="en-US" sz="2700" dirty="0">
                <a:solidFill>
                  <a:schemeClr val="tx1"/>
                </a:solidFill>
                <a:cs typeface="B Badr" panose="00000400000000000000" pitchFamily="2" charset="-78"/>
              </a:rPr>
              <a:t/>
            </a:r>
            <a:br>
              <a:rPr lang="en-US" sz="2700" dirty="0">
                <a:solidFill>
                  <a:schemeClr val="tx1"/>
                </a:solidFill>
                <a:cs typeface="B Badr" panose="00000400000000000000" pitchFamily="2" charset="-78"/>
              </a:rPr>
            </a:br>
            <a:r>
              <a:rPr lang="fa-IR" sz="2700" dirty="0">
                <a:solidFill>
                  <a:schemeClr val="tx1"/>
                </a:solidFill>
                <a:cs typeface="B Badr" panose="00000400000000000000" pitchFamily="2" charset="-78"/>
              </a:rPr>
              <a:t>تعیین جرم و مجازات در 8 ماده </a:t>
            </a:r>
            <a:r>
              <a:rPr lang="fa-IR" sz="2700" dirty="0" smtClean="0">
                <a:solidFill>
                  <a:schemeClr val="tx1"/>
                </a:solidFill>
                <a:cs typeface="B Badr" panose="00000400000000000000" pitchFamily="2" charset="-78"/>
              </a:rPr>
              <a:t>، 2 ماده تشدید مجازات و۲ماده </a:t>
            </a:r>
            <a:r>
              <a:rPr lang="fa-IR" sz="2700" dirty="0">
                <a:solidFill>
                  <a:schemeClr val="tx1"/>
                </a:solidFill>
                <a:cs typeface="B Badr" panose="00000400000000000000" pitchFamily="2" charset="-78"/>
              </a:rPr>
              <a:t>نحوه اجرای قانون (ماده11)و </a:t>
            </a:r>
            <a:r>
              <a:rPr lang="fa-IR" sz="2700" dirty="0" smtClean="0">
                <a:solidFill>
                  <a:schemeClr val="tx1"/>
                </a:solidFill>
                <a:cs typeface="B Badr" panose="00000400000000000000" pitchFamily="2" charset="-78"/>
              </a:rPr>
              <a:t>وصول </a:t>
            </a:r>
            <a:r>
              <a:rPr lang="fa-IR" sz="2700" dirty="0">
                <a:solidFill>
                  <a:schemeClr val="tx1"/>
                </a:solidFill>
                <a:cs typeface="B Badr" panose="00000400000000000000" pitchFamily="2" charset="-78"/>
              </a:rPr>
              <a:t>درآمد ها</a:t>
            </a:r>
            <a:r>
              <a:rPr lang="en-US" sz="2700" dirty="0">
                <a:solidFill>
                  <a:schemeClr val="tx1"/>
                </a:solidFill>
                <a:cs typeface="B Badr" panose="00000400000000000000" pitchFamily="2" charset="-78"/>
              </a:rPr>
              <a:t/>
            </a:r>
            <a:br>
              <a:rPr lang="en-US" sz="2700" dirty="0">
                <a:solidFill>
                  <a:schemeClr val="tx1"/>
                </a:solidFill>
                <a:cs typeface="B Badr" panose="00000400000000000000" pitchFamily="2" charset="-78"/>
              </a:rPr>
            </a:br>
            <a:r>
              <a:rPr lang="fa-IR" sz="2700" dirty="0">
                <a:solidFill>
                  <a:schemeClr val="tx1"/>
                </a:solidFill>
                <a:cs typeface="B Badr" panose="00000400000000000000" pitchFamily="2" charset="-78"/>
              </a:rPr>
              <a:t>ماده 9- چنانچه اعمال خلاف مندرج در مواد</a:t>
            </a:r>
            <a:r>
              <a:rPr lang="en-US" sz="2700" dirty="0">
                <a:solidFill>
                  <a:schemeClr val="tx1"/>
                </a:solidFill>
                <a:cs typeface="B Badr" panose="00000400000000000000" pitchFamily="2" charset="-78"/>
              </a:rPr>
              <a:t/>
            </a:r>
            <a:br>
              <a:rPr lang="en-US" sz="2700" dirty="0">
                <a:solidFill>
                  <a:schemeClr val="tx1"/>
                </a:solidFill>
                <a:cs typeface="B Badr" panose="00000400000000000000" pitchFamily="2" charset="-78"/>
              </a:rPr>
            </a:br>
            <a:r>
              <a:rPr lang="fa-IR" sz="2700" dirty="0">
                <a:solidFill>
                  <a:schemeClr val="tx1"/>
                </a:solidFill>
                <a:cs typeface="B Badr" panose="00000400000000000000" pitchFamily="2" charset="-78"/>
              </a:rPr>
              <a:t>1-ایجاد موسسه پزشکی غیرمجاز توسط اشخاص فاقد صلاحیت تخصصی</a:t>
            </a:r>
            <a:r>
              <a:rPr lang="en-US" sz="2700" dirty="0">
                <a:solidFill>
                  <a:schemeClr val="tx1"/>
                </a:solidFill>
                <a:cs typeface="B Badr" panose="00000400000000000000" pitchFamily="2" charset="-78"/>
              </a:rPr>
              <a:t/>
            </a:r>
            <a:br>
              <a:rPr lang="en-US" sz="2700" dirty="0">
                <a:solidFill>
                  <a:schemeClr val="tx1"/>
                </a:solidFill>
                <a:cs typeface="B Badr" panose="00000400000000000000" pitchFamily="2" charset="-78"/>
              </a:rPr>
            </a:br>
            <a:r>
              <a:rPr lang="fa-IR" sz="2700" dirty="0" smtClean="0">
                <a:solidFill>
                  <a:schemeClr val="tx1"/>
                </a:solidFill>
                <a:cs typeface="B Badr" panose="00000400000000000000" pitchFamily="2" charset="-78"/>
              </a:rPr>
              <a:t>2-ایجاد </a:t>
            </a:r>
            <a:r>
              <a:rPr lang="fa-IR" sz="2700" dirty="0">
                <a:solidFill>
                  <a:schemeClr val="tx1"/>
                </a:solidFill>
                <a:cs typeface="B Badr" panose="00000400000000000000" pitchFamily="2" charset="-78"/>
              </a:rPr>
              <a:t>و یا ارائه خدمات مازاد بر احتیاج به منظور سودجویی،دخل و تصرف در </a:t>
            </a:r>
            <a:r>
              <a:rPr lang="fa-IR" sz="2700" dirty="0" smtClean="0">
                <a:solidFill>
                  <a:schemeClr val="tx1"/>
                </a:solidFill>
                <a:cs typeface="B Badr" panose="00000400000000000000" pitchFamily="2" charset="-78"/>
              </a:rPr>
              <a:t>صورتحساب،دریافت </a:t>
            </a:r>
            <a:r>
              <a:rPr lang="fa-IR" sz="2700" dirty="0">
                <a:solidFill>
                  <a:schemeClr val="tx1"/>
                </a:solidFill>
                <a:cs typeface="B Badr" panose="00000400000000000000" pitchFamily="2" charset="-78"/>
              </a:rPr>
              <a:t>اضافه از تعرفه های مصوب </a:t>
            </a:r>
            <a:r>
              <a:rPr lang="fa-IR" sz="2700" dirty="0" smtClean="0">
                <a:solidFill>
                  <a:schemeClr val="tx1"/>
                </a:solidFill>
                <a:cs typeface="B Badr" panose="00000400000000000000" pitchFamily="2" charset="-78"/>
              </a:rPr>
              <a:t>ابلاغی</a:t>
            </a:r>
            <a:r>
              <a:rPr lang="en-US" sz="2700" dirty="0">
                <a:solidFill>
                  <a:schemeClr val="tx1"/>
                </a:solidFill>
                <a:cs typeface="B Badr" panose="00000400000000000000" pitchFamily="2" charset="-78"/>
              </a:rPr>
              <a:t/>
            </a:r>
            <a:br>
              <a:rPr lang="en-US" sz="2700" dirty="0">
                <a:solidFill>
                  <a:schemeClr val="tx1"/>
                </a:solidFill>
                <a:cs typeface="B Badr" panose="00000400000000000000" pitchFamily="2" charset="-78"/>
              </a:rPr>
            </a:br>
            <a:r>
              <a:rPr lang="fa-IR" sz="2700" dirty="0" smtClean="0">
                <a:solidFill>
                  <a:schemeClr val="tx1"/>
                </a:solidFill>
                <a:cs typeface="B Badr" panose="00000400000000000000" pitchFamily="2" charset="-78"/>
              </a:rPr>
              <a:t>3-بکارگیری </a:t>
            </a:r>
            <a:r>
              <a:rPr lang="fa-IR" sz="2700" dirty="0">
                <a:solidFill>
                  <a:schemeClr val="tx1"/>
                </a:solidFill>
                <a:cs typeface="B Badr" panose="00000400000000000000" pitchFamily="2" charset="-78"/>
              </a:rPr>
              <a:t>افراد فاقد صلاحیت حرفه ای در موسسات پزشکی </a:t>
            </a:r>
            <a:r>
              <a:rPr lang="en-US" sz="2700" dirty="0">
                <a:solidFill>
                  <a:schemeClr val="tx1"/>
                </a:solidFill>
                <a:cs typeface="B Badr" panose="00000400000000000000" pitchFamily="2" charset="-78"/>
              </a:rPr>
              <a:t/>
            </a:r>
            <a:br>
              <a:rPr lang="en-US" sz="2700" dirty="0">
                <a:solidFill>
                  <a:schemeClr val="tx1"/>
                </a:solidFill>
                <a:cs typeface="B Badr" panose="00000400000000000000" pitchFamily="2" charset="-78"/>
              </a:rPr>
            </a:br>
            <a:r>
              <a:rPr lang="fa-IR" sz="2700" dirty="0">
                <a:solidFill>
                  <a:schemeClr val="tx1"/>
                </a:solidFill>
                <a:cs typeface="B Badr" panose="00000400000000000000" pitchFamily="2" charset="-78"/>
              </a:rPr>
              <a:t> سبب ورود خسارت </a:t>
            </a:r>
            <a:r>
              <a:rPr lang="fa-IR" sz="2700" dirty="0" err="1">
                <a:solidFill>
                  <a:schemeClr val="tx1"/>
                </a:solidFill>
                <a:cs typeface="B Badr" panose="00000400000000000000" pitchFamily="2" charset="-78"/>
              </a:rPr>
              <a:t>جانى</a:t>
            </a:r>
            <a:r>
              <a:rPr lang="fa-IR" sz="2700" dirty="0">
                <a:solidFill>
                  <a:schemeClr val="tx1"/>
                </a:solidFill>
                <a:cs typeface="B Badr" panose="00000400000000000000" pitchFamily="2" charset="-78"/>
              </a:rPr>
              <a:t> و </a:t>
            </a:r>
            <a:r>
              <a:rPr lang="fa-IR" sz="2700" dirty="0" err="1">
                <a:solidFill>
                  <a:schemeClr val="tx1"/>
                </a:solidFill>
                <a:cs typeface="B Badr" panose="00000400000000000000" pitchFamily="2" charset="-78"/>
              </a:rPr>
              <a:t>مالى</a:t>
            </a:r>
            <a:r>
              <a:rPr lang="fa-IR" sz="2700" dirty="0">
                <a:solidFill>
                  <a:schemeClr val="tx1"/>
                </a:solidFill>
                <a:cs typeface="B Badr" panose="00000400000000000000" pitchFamily="2" charset="-78"/>
              </a:rPr>
              <a:t> به افراد شود،</a:t>
            </a:r>
            <a:r>
              <a:rPr lang="en-US" sz="2700" dirty="0">
                <a:solidFill>
                  <a:schemeClr val="tx1"/>
                </a:solidFill>
                <a:cs typeface="B Badr" panose="00000400000000000000" pitchFamily="2" charset="-78"/>
              </a:rPr>
              <a:t/>
            </a:r>
            <a:br>
              <a:rPr lang="en-US" sz="2700" dirty="0">
                <a:solidFill>
                  <a:schemeClr val="tx1"/>
                </a:solidFill>
                <a:cs typeface="B Badr" panose="00000400000000000000" pitchFamily="2" charset="-78"/>
              </a:rPr>
            </a:br>
            <a:r>
              <a:rPr lang="fa-IR" sz="2700" dirty="0" err="1">
                <a:solidFill>
                  <a:schemeClr val="tx1"/>
                </a:solidFill>
                <a:cs typeface="B Badr" panose="00000400000000000000" pitchFamily="2" charset="-78"/>
              </a:rPr>
              <a:t>مجازاتهاى</a:t>
            </a:r>
            <a:r>
              <a:rPr lang="fa-IR" sz="2700" dirty="0">
                <a:solidFill>
                  <a:schemeClr val="tx1"/>
                </a:solidFill>
                <a:cs typeface="B Badr" panose="00000400000000000000" pitchFamily="2" charset="-78"/>
              </a:rPr>
              <a:t> مندرج مانع </a:t>
            </a:r>
            <a:r>
              <a:rPr lang="fa-IR" sz="2700" dirty="0" err="1">
                <a:solidFill>
                  <a:schemeClr val="tx1"/>
                </a:solidFill>
                <a:cs typeface="B Badr" panose="00000400000000000000" pitchFamily="2" charset="-78"/>
              </a:rPr>
              <a:t>رسیدگى</a:t>
            </a:r>
            <a:r>
              <a:rPr lang="fa-IR" sz="2700" dirty="0">
                <a:solidFill>
                  <a:schemeClr val="tx1"/>
                </a:solidFill>
                <a:cs typeface="B Badr" panose="00000400000000000000" pitchFamily="2" charset="-78"/>
              </a:rPr>
              <a:t> و پیگرد </a:t>
            </a:r>
            <a:r>
              <a:rPr lang="fa-IR" sz="2700" dirty="0" err="1">
                <a:solidFill>
                  <a:schemeClr val="tx1"/>
                </a:solidFill>
                <a:cs typeface="B Badr" panose="00000400000000000000" pitchFamily="2" charset="-78"/>
              </a:rPr>
              <a:t>قانونى</a:t>
            </a:r>
            <a:r>
              <a:rPr lang="fa-IR" sz="2700" dirty="0">
                <a:solidFill>
                  <a:schemeClr val="tx1"/>
                </a:solidFill>
                <a:cs typeface="B Badr" panose="00000400000000000000" pitchFamily="2" charset="-78"/>
              </a:rPr>
              <a:t> مؤسسه و یا افراد </a:t>
            </a:r>
            <a:r>
              <a:rPr lang="fa-IR" sz="2700" dirty="0" err="1">
                <a:solidFill>
                  <a:schemeClr val="tx1"/>
                </a:solidFill>
                <a:cs typeface="B Badr" panose="00000400000000000000" pitchFamily="2" charset="-78"/>
              </a:rPr>
              <a:t>متخلف</a:t>
            </a:r>
            <a:r>
              <a:rPr lang="fa-IR" sz="2700" dirty="0">
                <a:solidFill>
                  <a:schemeClr val="tx1"/>
                </a:solidFill>
                <a:cs typeface="B Badr" panose="00000400000000000000" pitchFamily="2" charset="-78"/>
              </a:rPr>
              <a:t> و اعمال </a:t>
            </a:r>
            <a:r>
              <a:rPr lang="fa-IR" sz="2700" dirty="0" err="1">
                <a:solidFill>
                  <a:schemeClr val="tx1"/>
                </a:solidFill>
                <a:cs typeface="B Badr" panose="00000400000000000000" pitchFamily="2" charset="-78"/>
              </a:rPr>
              <a:t>مجازاتهاى</a:t>
            </a:r>
            <a:r>
              <a:rPr lang="fa-IR" sz="2700" dirty="0">
                <a:solidFill>
                  <a:schemeClr val="tx1"/>
                </a:solidFill>
                <a:cs typeface="B Badr" panose="00000400000000000000" pitchFamily="2" charset="-78"/>
              </a:rPr>
              <a:t> مربوط توسط مراجع</a:t>
            </a:r>
            <a:r>
              <a:rPr lang="en-US" sz="2700" dirty="0">
                <a:solidFill>
                  <a:schemeClr val="tx1"/>
                </a:solidFill>
                <a:cs typeface="B Badr" panose="00000400000000000000" pitchFamily="2" charset="-78"/>
              </a:rPr>
              <a:t/>
            </a:r>
            <a:br>
              <a:rPr lang="en-US" sz="2700" dirty="0">
                <a:solidFill>
                  <a:schemeClr val="tx1"/>
                </a:solidFill>
                <a:cs typeface="B Badr" panose="00000400000000000000" pitchFamily="2" charset="-78"/>
              </a:rPr>
            </a:br>
            <a:r>
              <a:rPr lang="fa-IR" sz="2700" dirty="0" err="1">
                <a:solidFill>
                  <a:schemeClr val="tx1"/>
                </a:solidFill>
                <a:cs typeface="B Badr" panose="00000400000000000000" pitchFamily="2" charset="-78"/>
              </a:rPr>
              <a:t>ذى</a:t>
            </a:r>
            <a:r>
              <a:rPr lang="fa-IR" sz="2700" dirty="0">
                <a:solidFill>
                  <a:schemeClr val="tx1"/>
                </a:solidFill>
                <a:cs typeface="B Badr" panose="00000400000000000000" pitchFamily="2" charset="-78"/>
              </a:rPr>
              <a:t> صلاح </a:t>
            </a:r>
            <a:r>
              <a:rPr lang="fa-IR" sz="2700" dirty="0" err="1">
                <a:solidFill>
                  <a:schemeClr val="tx1"/>
                </a:solidFill>
                <a:cs typeface="B Badr" panose="00000400000000000000" pitchFamily="2" charset="-78"/>
              </a:rPr>
              <a:t>قضایى</a:t>
            </a:r>
            <a:r>
              <a:rPr lang="fa-IR" sz="2700" dirty="0">
                <a:solidFill>
                  <a:schemeClr val="tx1"/>
                </a:solidFill>
                <a:cs typeface="B Badr" panose="00000400000000000000" pitchFamily="2" charset="-78"/>
              </a:rPr>
              <a:t> نخواهد </a:t>
            </a:r>
            <a:r>
              <a:rPr lang="fa-IR" sz="2700" dirty="0" smtClean="0">
                <a:solidFill>
                  <a:schemeClr val="tx1"/>
                </a:solidFill>
                <a:cs typeface="B Badr" panose="00000400000000000000" pitchFamily="2" charset="-78"/>
              </a:rPr>
              <a:t>گردید.</a:t>
            </a:r>
            <a:br>
              <a:rPr lang="fa-IR" sz="2700" dirty="0" smtClean="0">
                <a:solidFill>
                  <a:schemeClr val="tx1"/>
                </a:solidFill>
                <a:cs typeface="B Badr" panose="00000400000000000000" pitchFamily="2" charset="-78"/>
              </a:rPr>
            </a:br>
            <a:r>
              <a:rPr lang="fa-IR" sz="2700" dirty="0" smtClean="0">
                <a:solidFill>
                  <a:schemeClr val="tx1"/>
                </a:solidFill>
                <a:cs typeface="B Badr" panose="00000400000000000000" pitchFamily="2" charset="-78"/>
              </a:rPr>
              <a:t> </a:t>
            </a:r>
            <a:r>
              <a:rPr lang="fa-IR" sz="2700" dirty="0">
                <a:solidFill>
                  <a:schemeClr val="tx1"/>
                </a:solidFill>
                <a:cs typeface="B Badr" panose="00000400000000000000" pitchFamily="2" charset="-78"/>
              </a:rPr>
              <a:t>(اضافه دریافت ویزیت ،میزان مجازات و جریمه نقدی بر اساس تعداد تخلفات تعیین می گردد) </a:t>
            </a:r>
            <a:r>
              <a:rPr lang="en-US" dirty="0"/>
              <a:t/>
            </a:r>
            <a:br>
              <a:rPr lang="en-US" dirty="0"/>
            </a:br>
            <a:endParaRPr lang="en-US" dirty="0"/>
          </a:p>
        </p:txBody>
      </p:sp>
      <p:sp>
        <p:nvSpPr>
          <p:cNvPr id="3" name="Content Placeholder 2"/>
          <p:cNvSpPr>
            <a:spLocks noGrp="1"/>
          </p:cNvSpPr>
          <p:nvPr>
            <p:ph idx="1"/>
          </p:nvPr>
        </p:nvSpPr>
        <p:spPr>
          <a:xfrm>
            <a:off x="2283929" y="655608"/>
            <a:ext cx="7436386" cy="1184856"/>
          </a:xfrm>
        </p:spPr>
        <p:txBody>
          <a:bodyPr>
            <a:normAutofit/>
          </a:bodyPr>
          <a:lstStyle/>
          <a:p>
            <a:pPr algn="r" rtl="1"/>
            <a:r>
              <a:rPr lang="fa-IR" sz="3600" dirty="0">
                <a:solidFill>
                  <a:srgbClr val="C00000"/>
                </a:solidFill>
                <a:latin typeface="IranNastaliq" panose="02020505000000020003" pitchFamily="18" charset="0"/>
                <a:cs typeface="IranNastaliq" panose="02020505000000020003" pitchFamily="18" charset="0"/>
              </a:rPr>
              <a:t>قانون تعزیرات حکومتی در امور بهداشتی و درمانی مصوب </a:t>
            </a:r>
            <a:r>
              <a:rPr lang="fa-IR" sz="3600" dirty="0" smtClean="0">
                <a:solidFill>
                  <a:srgbClr val="C00000"/>
                </a:solidFill>
                <a:latin typeface="IranNastaliq" panose="02020505000000020003" pitchFamily="18" charset="0"/>
                <a:cs typeface="IranNastaliq" panose="02020505000000020003" pitchFamily="18" charset="0"/>
              </a:rPr>
              <a:t>۷۶/۱۲/۲۳ </a:t>
            </a:r>
            <a:r>
              <a:rPr lang="fa-IR" sz="3600" dirty="0">
                <a:solidFill>
                  <a:srgbClr val="C00000"/>
                </a:solidFill>
                <a:latin typeface="IranNastaliq" panose="02020505000000020003" pitchFamily="18" charset="0"/>
                <a:cs typeface="IranNastaliq" panose="02020505000000020003" pitchFamily="18" charset="0"/>
              </a:rPr>
              <a:t>مجمع تشخیص مصلحت نظام</a:t>
            </a:r>
            <a:endParaRPr lang="en-US" sz="3600" dirty="0">
              <a:solidFill>
                <a:srgbClr val="C00000"/>
              </a:solidFill>
              <a:latin typeface="IranNastaliq" panose="02020505000000020003" pitchFamily="18" charset="0"/>
              <a:cs typeface="IranNastaliq" panose="02020505000000020003" pitchFamily="18" charset="0"/>
            </a:endParaRPr>
          </a:p>
          <a:p>
            <a:pPr algn="r" rt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587259" cy="1311214"/>
          </a:xfrm>
          <a:prstGeom prst="rect">
            <a:avLst/>
          </a:prstGeom>
        </p:spPr>
      </p:pic>
    </p:spTree>
    <p:extLst>
      <p:ext uri="{BB962C8B-B14F-4D97-AF65-F5344CB8AC3E}">
        <p14:creationId xmlns:p14="http://schemas.microsoft.com/office/powerpoint/2010/main" val="320815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04800" y="1447800"/>
            <a:ext cx="11277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r" rtl="1">
              <a:buFont typeface="Arial" charset="0"/>
              <a:buNone/>
            </a:pPr>
            <a:r>
              <a:rPr lang="fa-IR" altLang="fa-IR" sz="2800" b="1" dirty="0"/>
              <a:t>مطب به محلی اطلاق میگردد که پزشک دارای پروانه تأسیس مطب در آن به تشخیص بیماری و ارایه درمان اشتغال دارد</a:t>
            </a:r>
            <a:endParaRPr lang="en-US" altLang="fa-IR" sz="2800" b="1" dirty="0"/>
          </a:p>
        </p:txBody>
      </p:sp>
      <p:sp>
        <p:nvSpPr>
          <p:cNvPr id="5" name="TextBox 4"/>
          <p:cNvSpPr txBox="1">
            <a:spLocks noChangeArrowheads="1"/>
          </p:cNvSpPr>
          <p:nvPr/>
        </p:nvSpPr>
        <p:spPr bwMode="auto">
          <a:xfrm>
            <a:off x="1485557" y="3124203"/>
            <a:ext cx="100584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r"/>
            <a:r>
              <a:rPr lang="fa-IR" altLang="fa-IR" sz="2800" b="1" dirty="0"/>
              <a:t>هر مطب پزشکی باید حداقل دارای یک اتاق معاینه ، یک سالن انتظار و سرویس بهداشتی باشد</a:t>
            </a:r>
          </a:p>
          <a:p>
            <a:pPr algn="r" eaLnBrk="1" hangingPunct="1"/>
            <a:endParaRPr lang="fa-IR" altLang="fa-IR" sz="2800" b="1" dirty="0"/>
          </a:p>
          <a:p>
            <a:pPr eaLnBrk="1" hangingPunct="1"/>
            <a:endParaRPr lang="en-US" altLang="fa-IR" dirty="0"/>
          </a:p>
        </p:txBody>
      </p:sp>
      <p:sp>
        <p:nvSpPr>
          <p:cNvPr id="6" name="TextBox 5"/>
          <p:cNvSpPr txBox="1">
            <a:spLocks noChangeArrowheads="1"/>
          </p:cNvSpPr>
          <p:nvPr/>
        </p:nvSpPr>
        <p:spPr bwMode="auto">
          <a:xfrm>
            <a:off x="508000" y="4343402"/>
            <a:ext cx="1107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r"/>
            <a:r>
              <a:rPr lang="fa-IR" altLang="fa-IR" sz="2800" b="1" dirty="0"/>
              <a:t>انتخاب عناوین مجعول برای تابلوی مطب نظیر انستیتو ، موسسه ، مرکز، مطب شبانه روزی و نظایر آنها به هر شکل عنوان ممنوع می باشد</a:t>
            </a:r>
            <a:endParaRPr lang="en-US" altLang="fa-IR" sz="2800" dirty="0"/>
          </a:p>
        </p:txBody>
      </p:sp>
    </p:spTree>
    <p:extLst>
      <p:ext uri="{BB962C8B-B14F-4D97-AF65-F5344CB8AC3E}">
        <p14:creationId xmlns:p14="http://schemas.microsoft.com/office/powerpoint/2010/main" val="1912123785"/>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440" y="411480"/>
            <a:ext cx="9281160" cy="1524000"/>
          </a:xfrm>
        </p:spPr>
        <p:txBody>
          <a:bodyPr>
            <a:normAutofit/>
          </a:bodyPr>
          <a:lstStyle/>
          <a:p>
            <a:r>
              <a:rPr lang="fa-IR" sz="2400" dirty="0" smtClean="0">
                <a:solidFill>
                  <a:srgbClr val="C00000"/>
                </a:solidFill>
                <a:latin typeface="IranNastaliq" panose="02020505000000020003" pitchFamily="18" charset="0"/>
                <a:cs typeface="B Nazanin" panose="00000400000000000000" pitchFamily="2" charset="-78"/>
              </a:rPr>
              <a:t>قانون </a:t>
            </a:r>
            <a:r>
              <a:rPr lang="fa-IR" sz="2400" dirty="0">
                <a:solidFill>
                  <a:srgbClr val="C00000"/>
                </a:solidFill>
                <a:latin typeface="IranNastaliq" panose="02020505000000020003" pitchFamily="18" charset="0"/>
                <a:cs typeface="B Nazanin" panose="00000400000000000000" pitchFamily="2" charset="-78"/>
              </a:rPr>
              <a:t>تعزیرات حکومتی در امور بهداشتی و درمانی مصوب </a:t>
            </a:r>
            <a:r>
              <a:rPr lang="fa-IR" sz="2400" dirty="0" smtClean="0">
                <a:solidFill>
                  <a:srgbClr val="C00000"/>
                </a:solidFill>
                <a:latin typeface="IranNastaliq" panose="02020505000000020003" pitchFamily="18" charset="0"/>
                <a:cs typeface="B Nazanin" panose="00000400000000000000" pitchFamily="2" charset="-78"/>
              </a:rPr>
              <a:t>۶۷/۱۲/۲۳ </a:t>
            </a:r>
            <a:r>
              <a:rPr lang="fa-IR" sz="2400" dirty="0">
                <a:solidFill>
                  <a:srgbClr val="C00000"/>
                </a:solidFill>
                <a:latin typeface="IranNastaliq" panose="02020505000000020003" pitchFamily="18" charset="0"/>
                <a:cs typeface="B Nazanin" panose="00000400000000000000" pitchFamily="2" charset="-78"/>
              </a:rPr>
              <a:t>مجمع تشخیص مصلحت نظام</a:t>
            </a:r>
            <a:r>
              <a:rPr lang="en-US" sz="4000" dirty="0">
                <a:solidFill>
                  <a:srgbClr val="C00000"/>
                </a:solidFill>
                <a:latin typeface="IranNastaliq" panose="02020505000000020003" pitchFamily="18" charset="0"/>
                <a:cs typeface="IranNastaliq" panose="02020505000000020003" pitchFamily="18" charset="0"/>
              </a:rPr>
              <a:t/>
            </a:r>
            <a:br>
              <a:rPr lang="en-US" sz="4000" dirty="0">
                <a:solidFill>
                  <a:srgbClr val="C00000"/>
                </a:solidFill>
                <a:latin typeface="IranNastaliq" panose="02020505000000020003" pitchFamily="18" charset="0"/>
                <a:cs typeface="IranNastaliq" panose="02020505000000020003" pitchFamily="18" charset="0"/>
              </a:rPr>
            </a:br>
            <a:endParaRPr lang="en-US" sz="4000" dirty="0">
              <a:solidFill>
                <a:srgbClr val="C00000"/>
              </a:solidFill>
              <a:latin typeface="IranNastaliq" panose="02020505000000020003" pitchFamily="18" charset="0"/>
              <a:cs typeface="IranNastaliq" panose="02020505000000020003" pitchFamily="18" charset="0"/>
            </a:endParaRPr>
          </a:p>
        </p:txBody>
      </p:sp>
      <p:sp>
        <p:nvSpPr>
          <p:cNvPr id="3" name="Text Placeholder 2"/>
          <p:cNvSpPr>
            <a:spLocks noGrp="1"/>
          </p:cNvSpPr>
          <p:nvPr>
            <p:ph type="body" idx="4294967295"/>
          </p:nvPr>
        </p:nvSpPr>
        <p:spPr>
          <a:xfrm>
            <a:off x="0" y="1439863"/>
            <a:ext cx="12120563" cy="5227637"/>
          </a:xfrm>
        </p:spPr>
        <p:txBody>
          <a:bodyPr>
            <a:normAutofit/>
          </a:bodyPr>
          <a:lstStyle/>
          <a:p>
            <a:pPr algn="r" rtl="1"/>
            <a:r>
              <a:rPr lang="fa-IR" sz="2400" dirty="0">
                <a:cs typeface="B Badr" panose="00000400000000000000" pitchFamily="2" charset="-78"/>
              </a:rPr>
              <a:t>ماده 10</a:t>
            </a:r>
            <a:r>
              <a:rPr lang="en-US" sz="2400" dirty="0">
                <a:cs typeface="B Badr" panose="00000400000000000000" pitchFamily="2" charset="-78"/>
              </a:rPr>
              <a:t> - </a:t>
            </a:r>
            <a:r>
              <a:rPr lang="fa-IR" sz="2400" dirty="0">
                <a:cs typeface="B Badr" panose="00000400000000000000" pitchFamily="2" charset="-78"/>
              </a:rPr>
              <a:t>چنانچه تخلفات </a:t>
            </a:r>
            <a:r>
              <a:rPr lang="fa-IR" sz="2400" dirty="0" err="1">
                <a:cs typeface="B Badr" panose="00000400000000000000" pitchFamily="2" charset="-78"/>
              </a:rPr>
              <a:t>متعددى</a:t>
            </a:r>
            <a:r>
              <a:rPr lang="fa-IR" sz="2400" dirty="0">
                <a:cs typeface="B Badr" panose="00000400000000000000" pitchFamily="2" charset="-78"/>
              </a:rPr>
              <a:t> در </a:t>
            </a:r>
            <a:r>
              <a:rPr lang="fa-IR" sz="2400" dirty="0" err="1">
                <a:cs typeface="B Badr" panose="00000400000000000000" pitchFamily="2" charset="-78"/>
              </a:rPr>
              <a:t>واحدهاى</a:t>
            </a:r>
            <a:r>
              <a:rPr lang="fa-IR" sz="2400" dirty="0">
                <a:cs typeface="B Badr" panose="00000400000000000000" pitchFamily="2" charset="-78"/>
              </a:rPr>
              <a:t> موضوع این قانون صورت پذیرد، در هر مورد </a:t>
            </a:r>
            <a:r>
              <a:rPr lang="fa-IR" sz="2400" dirty="0" err="1">
                <a:cs typeface="B Badr" panose="00000400000000000000" pitchFamily="2" charset="-78"/>
              </a:rPr>
              <a:t>مجازاتهاى</a:t>
            </a:r>
            <a:r>
              <a:rPr lang="fa-IR" sz="2400" dirty="0">
                <a:cs typeface="B Badr" panose="00000400000000000000" pitchFamily="2" charset="-78"/>
              </a:rPr>
              <a:t> مربوط</a:t>
            </a:r>
            <a:endParaRPr lang="en-US" sz="2400" dirty="0">
              <a:cs typeface="B Badr" panose="00000400000000000000" pitchFamily="2" charset="-78"/>
            </a:endParaRPr>
          </a:p>
          <a:p>
            <a:pPr marL="0" indent="0" algn="r" rtl="1">
              <a:buNone/>
            </a:pPr>
            <a:r>
              <a:rPr lang="fa-IR" sz="2400" dirty="0">
                <a:cs typeface="B Badr" panose="00000400000000000000" pitchFamily="2" charset="-78"/>
              </a:rPr>
              <a:t>اعمال خواهد شد</a:t>
            </a:r>
            <a:r>
              <a:rPr lang="en-US" sz="2400" dirty="0">
                <a:cs typeface="B Badr" panose="00000400000000000000" pitchFamily="2" charset="-78"/>
              </a:rPr>
              <a:t>.</a:t>
            </a:r>
          </a:p>
          <a:p>
            <a:pPr algn="just" rtl="1"/>
            <a:r>
              <a:rPr lang="fa-IR" sz="2400" dirty="0">
                <a:cs typeface="B Badr" panose="00000400000000000000" pitchFamily="2" charset="-78"/>
              </a:rPr>
              <a:t>ماده 11</a:t>
            </a:r>
            <a:r>
              <a:rPr lang="en-US" sz="2400" dirty="0">
                <a:cs typeface="B Badr" panose="00000400000000000000" pitchFamily="2" charset="-78"/>
              </a:rPr>
              <a:t> - </a:t>
            </a:r>
            <a:r>
              <a:rPr lang="fa-IR" sz="2400" dirty="0">
                <a:cs typeface="B Badr" panose="00000400000000000000" pitchFamily="2" charset="-78"/>
              </a:rPr>
              <a:t>در مورد جرائم موضوع این قانون کمیسیونى مرکب از سرپرست نظام پزشکى مرکز و یا استان برحسب </a:t>
            </a:r>
            <a:r>
              <a:rPr lang="fa-IR" sz="2400" dirty="0" smtClean="0">
                <a:cs typeface="B Badr" panose="00000400000000000000" pitchFamily="2" charset="-78"/>
              </a:rPr>
              <a:t>مورد</a:t>
            </a:r>
            <a:r>
              <a:rPr lang="fa-IR" sz="2400" dirty="0">
                <a:cs typeface="B Badr" panose="00000400000000000000" pitchFamily="2" charset="-78"/>
              </a:rPr>
              <a:t> </a:t>
            </a:r>
            <a:r>
              <a:rPr lang="fa-IR" sz="2400" dirty="0" smtClean="0">
                <a:cs typeface="B Badr" panose="00000400000000000000" pitchFamily="2" charset="-78"/>
              </a:rPr>
              <a:t>و  </a:t>
            </a:r>
            <a:r>
              <a:rPr lang="fa-IR" sz="2400" dirty="0">
                <a:cs typeface="B Badr" panose="00000400000000000000" pitchFamily="2" charset="-78"/>
              </a:rPr>
              <a:t>مدیر عامل سازمان بهداشت و درمان استان و نماینده وزیر بهداشت، درمان و آموزش پزشکى موضوع را </a:t>
            </a:r>
            <a:r>
              <a:rPr lang="fa-IR" sz="2400" dirty="0" smtClean="0">
                <a:cs typeface="B Badr" panose="00000400000000000000" pitchFamily="2" charset="-78"/>
              </a:rPr>
              <a:t>بدواً</a:t>
            </a:r>
            <a:r>
              <a:rPr lang="fa-IR" sz="2400" dirty="0">
                <a:cs typeface="B Badr" panose="00000400000000000000" pitchFamily="2" charset="-78"/>
              </a:rPr>
              <a:t> </a:t>
            </a:r>
            <a:r>
              <a:rPr lang="fa-IR" sz="2400" dirty="0" smtClean="0">
                <a:cs typeface="B Badr" panose="00000400000000000000" pitchFamily="2" charset="-78"/>
              </a:rPr>
              <a:t>رسیدگى </a:t>
            </a:r>
            <a:r>
              <a:rPr lang="fa-IR" sz="2400" dirty="0">
                <a:cs typeface="B Badr" panose="00000400000000000000" pitchFamily="2" charset="-78"/>
              </a:rPr>
              <a:t>نموده و در صورت تشخیص وقوع جرم در مورد مؤسسات دولتى به کمیسیون تعزیرات حکومتى بخش </a:t>
            </a:r>
            <a:r>
              <a:rPr lang="fa-IR" sz="2400" dirty="0" smtClean="0">
                <a:cs typeface="B Badr" panose="00000400000000000000" pitchFamily="2" charset="-78"/>
              </a:rPr>
              <a:t>دولتى</a:t>
            </a:r>
            <a:r>
              <a:rPr lang="fa-IR" sz="2400" dirty="0">
                <a:cs typeface="B Badr" panose="00000400000000000000" pitchFamily="2" charset="-78"/>
              </a:rPr>
              <a:t> </a:t>
            </a:r>
            <a:r>
              <a:rPr lang="fa-IR" sz="2400" dirty="0" smtClean="0">
                <a:cs typeface="B Badr" panose="00000400000000000000" pitchFamily="2" charset="-78"/>
              </a:rPr>
              <a:t>و </a:t>
            </a:r>
            <a:r>
              <a:rPr lang="fa-IR" sz="2400" dirty="0">
                <a:cs typeface="B Badr" panose="00000400000000000000" pitchFamily="2" charset="-78"/>
              </a:rPr>
              <a:t>در موارد غیردولتى به دادسراى انقلاب اسلامى جهت تعیین مجازات معرفى</a:t>
            </a:r>
            <a:r>
              <a:rPr lang="en-US" sz="2400" dirty="0">
                <a:cs typeface="B Badr" panose="00000400000000000000" pitchFamily="2" charset="-78"/>
              </a:rPr>
              <a:t>  </a:t>
            </a:r>
            <a:r>
              <a:rPr lang="fa-IR" sz="2400" dirty="0">
                <a:cs typeface="B Badr" panose="00000400000000000000" pitchFamily="2" charset="-78"/>
              </a:rPr>
              <a:t>می نماید.</a:t>
            </a:r>
            <a:endParaRPr lang="en-US" sz="2400" dirty="0">
              <a:cs typeface="B Badr" panose="00000400000000000000" pitchFamily="2" charset="-78"/>
            </a:endParaRPr>
          </a:p>
          <a:p>
            <a:pPr algn="r" rtl="1"/>
            <a:r>
              <a:rPr lang="fa-IR" sz="2400" dirty="0" smtClean="0">
                <a:latin typeface="IranNastaliq" panose="02020505000000020003" pitchFamily="18" charset="0"/>
                <a:cs typeface="IranNastaliq" panose="02020505000000020003" pitchFamily="18" charset="0"/>
              </a:rPr>
              <a:t>قا</a:t>
            </a:r>
            <a:r>
              <a:rPr lang="fa-IR" sz="3200" dirty="0" smtClean="0">
                <a:latin typeface="IranNastaliq" panose="02020505000000020003" pitchFamily="18" charset="0"/>
                <a:cs typeface="IranNastaliq" panose="02020505000000020003" pitchFamily="18" charset="0"/>
              </a:rPr>
              <a:t>نون </a:t>
            </a:r>
            <a:r>
              <a:rPr lang="fa-IR" sz="3200" dirty="0">
                <a:latin typeface="IranNastaliq" panose="02020505000000020003" pitchFamily="18" charset="0"/>
                <a:cs typeface="IranNastaliq" panose="02020505000000020003" pitchFamily="18" charset="0"/>
              </a:rPr>
              <a:t>اصلاح قانون تعزیرات حکومتی مصوب </a:t>
            </a:r>
            <a:r>
              <a:rPr lang="fa-IR" sz="3200" dirty="0" smtClean="0">
                <a:latin typeface="IranNastaliq" panose="02020505000000020003" pitchFamily="18" charset="0"/>
                <a:cs typeface="IranNastaliq" panose="02020505000000020003" pitchFamily="18" charset="0"/>
              </a:rPr>
              <a:t>۷۳/۷/۱۹</a:t>
            </a:r>
            <a:endParaRPr lang="en-US" sz="3200" dirty="0">
              <a:latin typeface="IranNastaliq" panose="02020505000000020003" pitchFamily="18" charset="0"/>
              <a:cs typeface="IranNastaliq" panose="02020505000000020003" pitchFamily="18" charset="0"/>
            </a:endParaRPr>
          </a:p>
          <a:p>
            <a:pPr algn="r" rtl="1"/>
            <a:r>
              <a:rPr lang="fa-IR" sz="2400" dirty="0">
                <a:cs typeface="B Badr" panose="00000400000000000000" pitchFamily="2" charset="-78"/>
              </a:rPr>
              <a:t>ماده واحده:رسیدگی و صدور حکم قطعی و اجرای آن در امور تعزیرات بخش دولتی و غیر دولتی به دولت (قوه مجریه-سازمان تعزیرات حکومتی)محول گردیده تا بر اساس جرائم و مجازاتهای مقرر در قانون مصوب </a:t>
            </a:r>
            <a:r>
              <a:rPr lang="fa-IR" sz="2400" dirty="0" smtClean="0">
                <a:cs typeface="B Badr" panose="00000400000000000000" pitchFamily="2" charset="-78"/>
              </a:rPr>
              <a:t>۶۷/۱۲/۲۳ </a:t>
            </a:r>
            <a:r>
              <a:rPr lang="fa-IR" sz="2400" dirty="0">
                <a:cs typeface="B Badr" panose="00000400000000000000" pitchFamily="2" charset="-78"/>
              </a:rPr>
              <a:t>اقدام گردد.</a:t>
            </a:r>
            <a:endParaRPr lang="en-US" sz="2400" dirty="0">
              <a:cs typeface="B Badr" panose="00000400000000000000" pitchFamily="2" charset="-78"/>
            </a:endParaRPr>
          </a:p>
          <a:p>
            <a:pPr algn="r" rtl="1"/>
            <a:r>
              <a:rPr lang="fa-IR" sz="3200" dirty="0" err="1">
                <a:cs typeface="B Badr" panose="00000400000000000000" pitchFamily="2" charset="-78"/>
              </a:rPr>
              <a:t>تبصره:مراتب</a:t>
            </a:r>
            <a:r>
              <a:rPr lang="fa-IR" sz="3200" dirty="0">
                <a:cs typeface="B Badr" panose="00000400000000000000" pitchFamily="2" charset="-78"/>
              </a:rPr>
              <a:t> </a:t>
            </a:r>
            <a:r>
              <a:rPr lang="fa-IR" sz="3200" dirty="0" err="1">
                <a:cs typeface="B Badr" panose="00000400000000000000" pitchFamily="2" charset="-78"/>
              </a:rPr>
              <a:t>تعزیری</a:t>
            </a:r>
            <a:r>
              <a:rPr lang="fa-IR" sz="3200" dirty="0">
                <a:cs typeface="B Badr" panose="00000400000000000000" pitchFamily="2" charset="-78"/>
              </a:rPr>
              <a:t> </a:t>
            </a:r>
            <a:r>
              <a:rPr lang="fa-IR" sz="3200" dirty="0" err="1">
                <a:cs typeface="B Badr" panose="00000400000000000000" pitchFamily="2" charset="-78"/>
              </a:rPr>
              <a:t>تذکر،اخطار</a:t>
            </a:r>
            <a:r>
              <a:rPr lang="fa-IR" sz="3200" dirty="0">
                <a:cs typeface="B Badr" panose="00000400000000000000" pitchFamily="2" charset="-78"/>
              </a:rPr>
              <a:t> و اخذ تعهد کتبی حذف می گردد.</a:t>
            </a:r>
            <a:endParaRPr lang="en-US" sz="3200" dirty="0">
              <a:cs typeface="B Badr" panose="00000400000000000000" pitchFamily="2" charset="-78"/>
            </a:endParaRPr>
          </a:p>
          <a:p>
            <a:pPr algn="r" rt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173480" cy="1440611"/>
          </a:xfrm>
          <a:prstGeom prst="rect">
            <a:avLst/>
          </a:prstGeom>
        </p:spPr>
      </p:pic>
    </p:spTree>
    <p:extLst>
      <p:ext uri="{BB962C8B-B14F-4D97-AF65-F5344CB8AC3E}">
        <p14:creationId xmlns:p14="http://schemas.microsoft.com/office/powerpoint/2010/main" val="25569350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2800" dirty="0">
                <a:solidFill>
                  <a:srgbClr val="FF0000"/>
                </a:solidFill>
                <a:cs typeface="B Nazanin" panose="00000400000000000000" pitchFamily="2" charset="-78"/>
              </a:rPr>
              <a:t>آیین نامه انتظامی رسیدگی به تخلفات صنفی و حرفه ای شاغلین حرفه های پزشکی و وابسته</a:t>
            </a:r>
            <a:r>
              <a:rPr lang="en-US" sz="2800" dirty="0">
                <a:solidFill>
                  <a:srgbClr val="FF0000"/>
                </a:solidFill>
                <a:cs typeface="B Nikoo" panose="00000400000000000000" pitchFamily="2" charset="-78"/>
              </a:rPr>
              <a:t/>
            </a:r>
            <a:br>
              <a:rPr lang="en-US" sz="2800" dirty="0">
                <a:solidFill>
                  <a:srgbClr val="FF0000"/>
                </a:solidFill>
                <a:cs typeface="B Nikoo" panose="00000400000000000000" pitchFamily="2" charset="-78"/>
              </a:rPr>
            </a:br>
            <a:endParaRPr lang="en-US" sz="2800" dirty="0">
              <a:solidFill>
                <a:srgbClr val="FF0000"/>
              </a:solidFill>
              <a:cs typeface="B Nikoo" panose="00000400000000000000" pitchFamily="2" charset="-78"/>
            </a:endParaRPr>
          </a:p>
        </p:txBody>
      </p:sp>
      <p:sp>
        <p:nvSpPr>
          <p:cNvPr id="3" name="Text Placeholder 2"/>
          <p:cNvSpPr>
            <a:spLocks noGrp="1"/>
          </p:cNvSpPr>
          <p:nvPr>
            <p:ph type="body" idx="4294967295"/>
          </p:nvPr>
        </p:nvSpPr>
        <p:spPr>
          <a:xfrm>
            <a:off x="0" y="1676400"/>
            <a:ext cx="11917363" cy="4318000"/>
          </a:xfrm>
        </p:spPr>
        <p:txBody>
          <a:bodyPr>
            <a:noAutofit/>
          </a:bodyPr>
          <a:lstStyle/>
          <a:p>
            <a:pPr algn="r" rtl="1"/>
            <a:r>
              <a:rPr lang="fa-IR" sz="2400" dirty="0">
                <a:cs typeface="B Badr" panose="00000400000000000000" pitchFamily="2" charset="-78"/>
              </a:rPr>
              <a:t>ماده 3</a:t>
            </a:r>
            <a:r>
              <a:rPr lang="en-US" sz="2400" dirty="0">
                <a:cs typeface="B Badr" panose="00000400000000000000" pitchFamily="2" charset="-78"/>
              </a:rPr>
              <a:t>- </a:t>
            </a:r>
            <a:r>
              <a:rPr lang="fa-IR" sz="2400" dirty="0" err="1">
                <a:cs typeface="B Badr" panose="00000400000000000000" pitchFamily="2" charset="-78"/>
              </a:rPr>
              <a:t>شاغلين</a:t>
            </a:r>
            <a:r>
              <a:rPr lang="fa-IR" sz="2400" dirty="0">
                <a:cs typeface="B Badr" panose="00000400000000000000" pitchFamily="2" charset="-78"/>
              </a:rPr>
              <a:t> حرفه </a:t>
            </a:r>
            <a:r>
              <a:rPr lang="fa-IR" sz="2400" dirty="0" err="1">
                <a:cs typeface="B Badr" panose="00000400000000000000" pitchFamily="2" charset="-78"/>
              </a:rPr>
              <a:t>هاي</a:t>
            </a:r>
            <a:r>
              <a:rPr lang="fa-IR" sz="2400" dirty="0">
                <a:cs typeface="B Badr" panose="00000400000000000000" pitchFamily="2" charset="-78"/>
              </a:rPr>
              <a:t> </a:t>
            </a:r>
            <a:r>
              <a:rPr lang="fa-IR" sz="2400" dirty="0" err="1">
                <a:cs typeface="B Badr" panose="00000400000000000000" pitchFamily="2" charset="-78"/>
              </a:rPr>
              <a:t>پزشكي</a:t>
            </a:r>
            <a:r>
              <a:rPr lang="fa-IR" sz="2400" dirty="0">
                <a:cs typeface="B Badr" panose="00000400000000000000" pitchFamily="2" charset="-78"/>
              </a:rPr>
              <a:t> و وابسته </a:t>
            </a:r>
            <a:r>
              <a:rPr lang="fa-IR" sz="2400" dirty="0" err="1">
                <a:cs typeface="B Badr" panose="00000400000000000000" pitchFamily="2" charset="-78"/>
              </a:rPr>
              <a:t>بايد</a:t>
            </a:r>
            <a:r>
              <a:rPr lang="fa-IR" sz="2400" dirty="0">
                <a:cs typeface="B Badr" panose="00000400000000000000" pitchFamily="2" charset="-78"/>
              </a:rPr>
              <a:t> طبق </a:t>
            </a:r>
            <a:r>
              <a:rPr lang="fa-IR" sz="2400" dirty="0" err="1">
                <a:cs typeface="B Badr" panose="00000400000000000000" pitchFamily="2" charset="-78"/>
              </a:rPr>
              <a:t>موازين</a:t>
            </a:r>
            <a:r>
              <a:rPr lang="fa-IR" sz="2400" dirty="0">
                <a:cs typeface="B Badr" panose="00000400000000000000" pitchFamily="2" charset="-78"/>
              </a:rPr>
              <a:t> </a:t>
            </a:r>
            <a:r>
              <a:rPr lang="fa-IR" sz="2400" dirty="0" err="1">
                <a:cs typeface="B Badr" panose="00000400000000000000" pitchFamily="2" charset="-78"/>
              </a:rPr>
              <a:t>علمي،شرعي</a:t>
            </a:r>
            <a:r>
              <a:rPr lang="fa-IR" sz="2400" dirty="0">
                <a:cs typeface="B Badr" panose="00000400000000000000" pitchFamily="2" charset="-78"/>
              </a:rPr>
              <a:t> و </a:t>
            </a:r>
            <a:r>
              <a:rPr lang="fa-IR" sz="2400" dirty="0" err="1">
                <a:cs typeface="B Badr" panose="00000400000000000000" pitchFamily="2" charset="-78"/>
              </a:rPr>
              <a:t>قانوني</a:t>
            </a:r>
            <a:r>
              <a:rPr lang="fa-IR" sz="2400" dirty="0">
                <a:cs typeface="B Badr" panose="00000400000000000000" pitchFamily="2" charset="-78"/>
              </a:rPr>
              <a:t> با </a:t>
            </a:r>
            <a:r>
              <a:rPr lang="fa-IR" sz="2400" dirty="0" err="1">
                <a:cs typeface="B Badr" panose="00000400000000000000" pitchFamily="2" charset="-78"/>
              </a:rPr>
              <a:t>رعايت</a:t>
            </a:r>
            <a:r>
              <a:rPr lang="fa-IR" sz="2400" dirty="0">
                <a:cs typeface="B Badr" panose="00000400000000000000" pitchFamily="2" charset="-78"/>
              </a:rPr>
              <a:t> </a:t>
            </a:r>
            <a:r>
              <a:rPr lang="fa-IR" sz="2400" dirty="0" err="1">
                <a:cs typeface="B Badr" panose="00000400000000000000" pitchFamily="2" charset="-78"/>
              </a:rPr>
              <a:t>نظامات</a:t>
            </a:r>
            <a:r>
              <a:rPr lang="fa-IR" sz="2400" dirty="0">
                <a:cs typeface="B Badr" panose="00000400000000000000" pitchFamily="2" charset="-78"/>
              </a:rPr>
              <a:t> </a:t>
            </a:r>
            <a:r>
              <a:rPr lang="fa-IR" sz="2400" dirty="0" err="1">
                <a:cs typeface="B Badr" panose="00000400000000000000" pitchFamily="2" charset="-78"/>
              </a:rPr>
              <a:t>دولتي</a:t>
            </a:r>
            <a:r>
              <a:rPr lang="fa-IR" sz="2400" dirty="0">
                <a:cs typeface="B Badr" panose="00000400000000000000" pitchFamily="2" charset="-78"/>
              </a:rPr>
              <a:t>، </a:t>
            </a:r>
            <a:r>
              <a:rPr lang="fa-IR" sz="2400" dirty="0" err="1">
                <a:cs typeface="B Badr" panose="00000400000000000000" pitchFamily="2" charset="-78"/>
              </a:rPr>
              <a:t>صنفي</a:t>
            </a:r>
            <a:r>
              <a:rPr lang="fa-IR" sz="2400" dirty="0">
                <a:cs typeface="B Badr" panose="00000400000000000000" pitchFamily="2" charset="-78"/>
              </a:rPr>
              <a:t> و حرفه </a:t>
            </a:r>
            <a:r>
              <a:rPr lang="fa-IR" sz="2400" dirty="0" err="1">
                <a:cs typeface="B Badr" panose="00000400000000000000" pitchFamily="2" charset="-78"/>
              </a:rPr>
              <a:t>اي</a:t>
            </a:r>
            <a:r>
              <a:rPr lang="fa-IR" sz="2400" dirty="0">
                <a:cs typeface="B Badr" panose="00000400000000000000" pitchFamily="2" charset="-78"/>
              </a:rPr>
              <a:t> انجام </a:t>
            </a:r>
            <a:r>
              <a:rPr lang="fa-IR" sz="2400" dirty="0" err="1">
                <a:cs typeface="B Badr" panose="00000400000000000000" pitchFamily="2" charset="-78"/>
              </a:rPr>
              <a:t>وظيفه</a:t>
            </a:r>
            <a:r>
              <a:rPr lang="fa-IR" sz="2400" dirty="0">
                <a:cs typeface="B Badr" panose="00000400000000000000" pitchFamily="2" charset="-78"/>
              </a:rPr>
              <a:t> </a:t>
            </a:r>
            <a:r>
              <a:rPr lang="fa-IR" sz="2400" dirty="0" err="1">
                <a:cs typeface="B Badr" panose="00000400000000000000" pitchFamily="2" charset="-78"/>
              </a:rPr>
              <a:t>كرده</a:t>
            </a:r>
            <a:r>
              <a:rPr lang="fa-IR" sz="2400" dirty="0">
                <a:cs typeface="B Badr" panose="00000400000000000000" pitchFamily="2" charset="-78"/>
              </a:rPr>
              <a:t> و از هرگونه سهل </a:t>
            </a:r>
            <a:r>
              <a:rPr lang="fa-IR" sz="2400" dirty="0" err="1">
                <a:cs typeface="B Badr" panose="00000400000000000000" pitchFamily="2" charset="-78"/>
              </a:rPr>
              <a:t>انگاري</a:t>
            </a:r>
            <a:r>
              <a:rPr lang="fa-IR" sz="2400" dirty="0">
                <a:cs typeface="B Badr" panose="00000400000000000000" pitchFamily="2" charset="-78"/>
              </a:rPr>
              <a:t> </a:t>
            </a:r>
            <a:r>
              <a:rPr lang="fa-IR" sz="2400" dirty="0" err="1">
                <a:cs typeface="B Badr" panose="00000400000000000000" pitchFamily="2" charset="-78"/>
              </a:rPr>
              <a:t>درانجام</a:t>
            </a:r>
            <a:r>
              <a:rPr lang="fa-IR" sz="2400" dirty="0">
                <a:cs typeface="B Badr" panose="00000400000000000000" pitchFamily="2" charset="-78"/>
              </a:rPr>
              <a:t> </a:t>
            </a:r>
            <a:r>
              <a:rPr lang="fa-IR" sz="2400" dirty="0" err="1">
                <a:cs typeface="B Badr" panose="00000400000000000000" pitchFamily="2" charset="-78"/>
              </a:rPr>
              <a:t>وظايف</a:t>
            </a:r>
            <a:r>
              <a:rPr lang="fa-IR" sz="2400" dirty="0">
                <a:cs typeface="B Badr" panose="00000400000000000000" pitchFamily="2" charset="-78"/>
              </a:rPr>
              <a:t> </a:t>
            </a:r>
            <a:r>
              <a:rPr lang="fa-IR" sz="2400" dirty="0" err="1">
                <a:cs typeface="B Badr" panose="00000400000000000000" pitchFamily="2" charset="-78"/>
              </a:rPr>
              <a:t>قانوني</a:t>
            </a:r>
            <a:r>
              <a:rPr lang="fa-IR" sz="2400" dirty="0">
                <a:cs typeface="B Badr" panose="00000400000000000000" pitchFamily="2" charset="-78"/>
              </a:rPr>
              <a:t> </a:t>
            </a:r>
            <a:r>
              <a:rPr lang="fa-IR" sz="2400" dirty="0" err="1">
                <a:cs typeface="B Badr" panose="00000400000000000000" pitchFamily="2" charset="-78"/>
              </a:rPr>
              <a:t>بپرهيزند</a:t>
            </a:r>
            <a:r>
              <a:rPr lang="en-US" sz="2400" dirty="0">
                <a:cs typeface="B Badr" panose="00000400000000000000" pitchFamily="2" charset="-78"/>
              </a:rPr>
              <a:t>.</a:t>
            </a:r>
          </a:p>
          <a:p>
            <a:pPr algn="r" rtl="1"/>
            <a:r>
              <a:rPr lang="fa-IR" sz="2400" dirty="0">
                <a:cs typeface="B Badr" panose="00000400000000000000" pitchFamily="2" charset="-78"/>
              </a:rPr>
              <a:t>ماده5</a:t>
            </a:r>
            <a:r>
              <a:rPr lang="en-US" sz="2400" dirty="0">
                <a:cs typeface="B Badr" panose="00000400000000000000" pitchFamily="2" charset="-78"/>
              </a:rPr>
              <a:t>- </a:t>
            </a:r>
            <a:r>
              <a:rPr lang="fa-IR" sz="2400" dirty="0">
                <a:cs typeface="B Badr" panose="00000400000000000000" pitchFamily="2" charset="-78"/>
              </a:rPr>
              <a:t>انجام امور خلاف شئون </a:t>
            </a:r>
            <a:r>
              <a:rPr lang="fa-IR" sz="2400" dirty="0" err="1">
                <a:cs typeface="B Badr" panose="00000400000000000000" pitchFamily="2" charset="-78"/>
              </a:rPr>
              <a:t>پزشكي</a:t>
            </a:r>
            <a:r>
              <a:rPr lang="fa-IR" sz="2400" dirty="0">
                <a:cs typeface="B Badr" panose="00000400000000000000" pitchFamily="2" charset="-78"/>
              </a:rPr>
              <a:t>، توسط </a:t>
            </a:r>
            <a:r>
              <a:rPr lang="fa-IR" sz="2400" dirty="0" err="1">
                <a:cs typeface="B Badr" panose="00000400000000000000" pitchFamily="2" charset="-78"/>
              </a:rPr>
              <a:t>شاغلين</a:t>
            </a:r>
            <a:r>
              <a:rPr lang="fa-IR" sz="2400" dirty="0">
                <a:cs typeface="B Badr" panose="00000400000000000000" pitchFamily="2" charset="-78"/>
              </a:rPr>
              <a:t> حرفه </a:t>
            </a:r>
            <a:r>
              <a:rPr lang="fa-IR" sz="2400" dirty="0" err="1">
                <a:cs typeface="B Badr" panose="00000400000000000000" pitchFamily="2" charset="-78"/>
              </a:rPr>
              <a:t>هاي</a:t>
            </a:r>
            <a:r>
              <a:rPr lang="fa-IR" sz="2400" dirty="0">
                <a:cs typeface="B Badr" panose="00000400000000000000" pitchFamily="2" charset="-78"/>
              </a:rPr>
              <a:t> </a:t>
            </a:r>
            <a:r>
              <a:rPr lang="fa-IR" sz="2400" dirty="0" err="1">
                <a:cs typeface="B Badr" panose="00000400000000000000" pitchFamily="2" charset="-78"/>
              </a:rPr>
              <a:t>پزشكي</a:t>
            </a:r>
            <a:r>
              <a:rPr lang="fa-IR" sz="2400" dirty="0">
                <a:cs typeface="B Badr" panose="00000400000000000000" pitchFamily="2" charset="-78"/>
              </a:rPr>
              <a:t> و وابسته ممنوع است </a:t>
            </a:r>
            <a:endParaRPr lang="en-US" sz="2400" dirty="0">
              <a:cs typeface="B Badr" panose="00000400000000000000" pitchFamily="2" charset="-78"/>
            </a:endParaRPr>
          </a:p>
          <a:p>
            <a:pPr algn="r" rtl="1"/>
            <a:r>
              <a:rPr lang="fa-IR" sz="2400" dirty="0">
                <a:cs typeface="B Badr" panose="00000400000000000000" pitchFamily="2" charset="-78"/>
              </a:rPr>
              <a:t>ماده 7- </a:t>
            </a:r>
            <a:r>
              <a:rPr lang="fa-IR" sz="2400" dirty="0" err="1">
                <a:cs typeface="B Badr" panose="00000400000000000000" pitchFamily="2" charset="-78"/>
              </a:rPr>
              <a:t>تحميل</a:t>
            </a:r>
            <a:r>
              <a:rPr lang="fa-IR" sz="2400" dirty="0">
                <a:cs typeface="B Badr" panose="00000400000000000000" pitchFamily="2" charset="-78"/>
              </a:rPr>
              <a:t> مخارج </a:t>
            </a:r>
            <a:r>
              <a:rPr lang="fa-IR" sz="2400" dirty="0" err="1">
                <a:cs typeface="B Badr" panose="00000400000000000000" pitchFamily="2" charset="-78"/>
              </a:rPr>
              <a:t>غير</a:t>
            </a:r>
            <a:r>
              <a:rPr lang="fa-IR" sz="2400" dirty="0">
                <a:cs typeface="B Badr" panose="00000400000000000000" pitchFamily="2" charset="-78"/>
              </a:rPr>
              <a:t> </a:t>
            </a:r>
            <a:r>
              <a:rPr lang="fa-IR" sz="2400" dirty="0" err="1">
                <a:cs typeface="B Badr" panose="00000400000000000000" pitchFamily="2" charset="-78"/>
              </a:rPr>
              <a:t>ضروري</a:t>
            </a:r>
            <a:r>
              <a:rPr lang="fa-IR" sz="2400" dirty="0">
                <a:cs typeface="B Badr" panose="00000400000000000000" pitchFamily="2" charset="-78"/>
              </a:rPr>
              <a:t> به </a:t>
            </a:r>
            <a:r>
              <a:rPr lang="fa-IR" sz="2400" dirty="0" err="1">
                <a:cs typeface="B Badr" panose="00000400000000000000" pitchFamily="2" charset="-78"/>
              </a:rPr>
              <a:t>بيماران</a:t>
            </a:r>
            <a:r>
              <a:rPr lang="fa-IR" sz="2400" dirty="0">
                <a:cs typeface="B Badr" panose="00000400000000000000" pitchFamily="2" charset="-78"/>
              </a:rPr>
              <a:t> ممنوع است</a:t>
            </a:r>
            <a:endParaRPr lang="en-US" sz="2400" dirty="0">
              <a:cs typeface="B Badr" panose="00000400000000000000" pitchFamily="2" charset="-78"/>
            </a:endParaRPr>
          </a:p>
          <a:p>
            <a:pPr algn="r" rtl="1"/>
            <a:r>
              <a:rPr lang="fa-IR" sz="2400" dirty="0">
                <a:cs typeface="B Badr" panose="00000400000000000000" pitchFamily="2" charset="-78"/>
              </a:rPr>
              <a:t>ماده10</a:t>
            </a:r>
            <a:r>
              <a:rPr lang="en-US" sz="2400" dirty="0">
                <a:cs typeface="B Badr" panose="00000400000000000000" pitchFamily="2" charset="-78"/>
              </a:rPr>
              <a:t> - </a:t>
            </a:r>
            <a:r>
              <a:rPr lang="fa-IR" sz="2400" dirty="0" err="1">
                <a:cs typeface="B Badr" panose="00000400000000000000" pitchFamily="2" charset="-78"/>
              </a:rPr>
              <a:t>شاغلين</a:t>
            </a:r>
            <a:r>
              <a:rPr lang="fa-IR" sz="2400" dirty="0">
                <a:cs typeface="B Badr" panose="00000400000000000000" pitchFamily="2" charset="-78"/>
              </a:rPr>
              <a:t> حرفه </a:t>
            </a:r>
            <a:r>
              <a:rPr lang="fa-IR" sz="2400" dirty="0" err="1">
                <a:cs typeface="B Badr" panose="00000400000000000000" pitchFamily="2" charset="-78"/>
              </a:rPr>
              <a:t>هاي</a:t>
            </a:r>
            <a:r>
              <a:rPr lang="fa-IR" sz="2400" dirty="0">
                <a:cs typeface="B Badr" panose="00000400000000000000" pitchFamily="2" charset="-78"/>
              </a:rPr>
              <a:t> </a:t>
            </a:r>
            <a:r>
              <a:rPr lang="fa-IR" sz="2400" dirty="0" err="1">
                <a:cs typeface="B Badr" panose="00000400000000000000" pitchFamily="2" charset="-78"/>
              </a:rPr>
              <a:t>پزشكي</a:t>
            </a:r>
            <a:r>
              <a:rPr lang="fa-IR" sz="2400" dirty="0">
                <a:cs typeface="B Badr" panose="00000400000000000000" pitchFamily="2" charset="-78"/>
              </a:rPr>
              <a:t> و وابسته </a:t>
            </a:r>
            <a:r>
              <a:rPr lang="fa-IR" sz="2400" dirty="0" err="1">
                <a:cs typeface="B Badr" panose="00000400000000000000" pitchFamily="2" charset="-78"/>
              </a:rPr>
              <a:t>مكلفند</a:t>
            </a:r>
            <a:r>
              <a:rPr lang="fa-IR" sz="2400" dirty="0">
                <a:cs typeface="B Badr" panose="00000400000000000000" pitchFamily="2" charset="-78"/>
              </a:rPr>
              <a:t> در بخش خصوصی </a:t>
            </a:r>
            <a:r>
              <a:rPr lang="fa-IR" sz="2400" dirty="0" err="1">
                <a:cs typeface="B Badr" panose="00000400000000000000" pitchFamily="2" charset="-78"/>
              </a:rPr>
              <a:t>وبخش</a:t>
            </a:r>
            <a:r>
              <a:rPr lang="fa-IR" sz="2400" dirty="0">
                <a:cs typeface="B Badr" panose="00000400000000000000" pitchFamily="2" charset="-78"/>
              </a:rPr>
              <a:t> دولتی تعرفه های خدمات پزشکی مصوب مربوطه را رعایت نمایند</a:t>
            </a:r>
            <a:r>
              <a:rPr lang="en-US" sz="2400" dirty="0">
                <a:cs typeface="B Badr" panose="00000400000000000000" pitchFamily="2" charset="-78"/>
              </a:rPr>
              <a:t> .</a:t>
            </a:r>
          </a:p>
          <a:p>
            <a:pPr algn="r" rtl="1"/>
            <a:r>
              <a:rPr lang="fa-IR" sz="2400" dirty="0">
                <a:cs typeface="B Badr" panose="00000400000000000000" pitchFamily="2" charset="-78"/>
              </a:rPr>
              <a:t>ماده 11</a:t>
            </a:r>
            <a:r>
              <a:rPr lang="en-US" sz="2400" dirty="0">
                <a:cs typeface="B Badr" panose="00000400000000000000" pitchFamily="2" charset="-78"/>
              </a:rPr>
              <a:t> - </a:t>
            </a:r>
            <a:r>
              <a:rPr lang="fa-IR" sz="2400" dirty="0" err="1">
                <a:cs typeface="B Badr" panose="00000400000000000000" pitchFamily="2" charset="-78"/>
              </a:rPr>
              <a:t>شاغلين</a:t>
            </a:r>
            <a:r>
              <a:rPr lang="fa-IR" sz="2400" dirty="0">
                <a:cs typeface="B Badr" panose="00000400000000000000" pitchFamily="2" charset="-78"/>
              </a:rPr>
              <a:t> حرفه </a:t>
            </a:r>
            <a:r>
              <a:rPr lang="fa-IR" sz="2400" dirty="0" err="1">
                <a:cs typeface="B Badr" panose="00000400000000000000" pitchFamily="2" charset="-78"/>
              </a:rPr>
              <a:t>هاي</a:t>
            </a:r>
            <a:r>
              <a:rPr lang="fa-IR" sz="2400" dirty="0">
                <a:cs typeface="B Badr" panose="00000400000000000000" pitchFamily="2" charset="-78"/>
              </a:rPr>
              <a:t> </a:t>
            </a:r>
            <a:r>
              <a:rPr lang="fa-IR" sz="2400" dirty="0" err="1">
                <a:cs typeface="B Badr" panose="00000400000000000000" pitchFamily="2" charset="-78"/>
              </a:rPr>
              <a:t>پزشكي</a:t>
            </a:r>
            <a:r>
              <a:rPr lang="fa-IR" sz="2400" dirty="0">
                <a:cs typeface="B Badr" panose="00000400000000000000" pitchFamily="2" charset="-78"/>
              </a:rPr>
              <a:t> و وابسته حق ندارند </a:t>
            </a:r>
            <a:r>
              <a:rPr lang="fa-IR" sz="2400" dirty="0" err="1">
                <a:cs typeface="B Badr" panose="00000400000000000000" pitchFamily="2" charset="-78"/>
              </a:rPr>
              <a:t>هيچگونه</a:t>
            </a:r>
            <a:r>
              <a:rPr lang="fa-IR" sz="2400" dirty="0">
                <a:cs typeface="B Badr" panose="00000400000000000000" pitchFamily="2" charset="-78"/>
              </a:rPr>
              <a:t> وجه </a:t>
            </a:r>
            <a:r>
              <a:rPr lang="fa-IR" sz="2400" dirty="0" err="1">
                <a:cs typeface="B Badr" panose="00000400000000000000" pitchFamily="2" charset="-78"/>
              </a:rPr>
              <a:t>يا</a:t>
            </a:r>
            <a:r>
              <a:rPr lang="fa-IR" sz="2400" dirty="0">
                <a:cs typeface="B Badr" panose="00000400000000000000" pitchFamily="2" charset="-78"/>
              </a:rPr>
              <a:t> </a:t>
            </a:r>
            <a:r>
              <a:rPr lang="fa-IR" sz="2400" dirty="0" err="1">
                <a:cs typeface="B Badr" panose="00000400000000000000" pitchFamily="2" charset="-78"/>
              </a:rPr>
              <a:t>مالي</a:t>
            </a:r>
            <a:r>
              <a:rPr lang="fa-IR" sz="2400" dirty="0">
                <a:cs typeface="B Badr" panose="00000400000000000000" pitchFamily="2" charset="-78"/>
              </a:rPr>
              <a:t> را از </a:t>
            </a:r>
            <a:r>
              <a:rPr lang="fa-IR" sz="2400" dirty="0" err="1">
                <a:cs typeface="B Badr" panose="00000400000000000000" pitchFamily="2" charset="-78"/>
              </a:rPr>
              <a:t>بيماران</a:t>
            </a:r>
            <a:r>
              <a:rPr lang="fa-IR" sz="2400" dirty="0">
                <a:cs typeface="B Badr" panose="00000400000000000000" pitchFamily="2" charset="-78"/>
              </a:rPr>
              <a:t> علاوه بر </a:t>
            </a:r>
            <a:r>
              <a:rPr lang="fa-IR" sz="2400" dirty="0" err="1">
                <a:cs typeface="B Badr" panose="00000400000000000000" pitchFamily="2" charset="-78"/>
              </a:rPr>
              <a:t>وجوهي</a:t>
            </a:r>
            <a:r>
              <a:rPr lang="fa-IR" sz="2400" dirty="0">
                <a:cs typeface="B Badr" panose="00000400000000000000" pitchFamily="2" charset="-78"/>
              </a:rPr>
              <a:t> </a:t>
            </a:r>
            <a:r>
              <a:rPr lang="fa-IR" sz="2400" dirty="0" err="1">
                <a:cs typeface="B Badr" panose="00000400000000000000" pitchFamily="2" charset="-78"/>
              </a:rPr>
              <a:t>كه</a:t>
            </a:r>
            <a:r>
              <a:rPr lang="fa-IR" sz="2400" dirty="0">
                <a:cs typeface="B Badr" panose="00000400000000000000" pitchFamily="2" charset="-78"/>
              </a:rPr>
              <a:t> توسط </a:t>
            </a:r>
            <a:r>
              <a:rPr lang="fa-IR" sz="2400" dirty="0" err="1">
                <a:cs typeface="B Badr" panose="00000400000000000000" pitchFamily="2" charset="-78"/>
              </a:rPr>
              <a:t>مسؤلان</a:t>
            </a:r>
            <a:r>
              <a:rPr lang="fa-IR" sz="2400" dirty="0">
                <a:cs typeface="B Badr" panose="00000400000000000000" pitchFamily="2" charset="-78"/>
              </a:rPr>
              <a:t> مؤسسه </a:t>
            </a:r>
            <a:r>
              <a:rPr lang="fa-IR" sz="2400" dirty="0" err="1">
                <a:cs typeface="B Badr" panose="00000400000000000000" pitchFamily="2" charset="-78"/>
              </a:rPr>
              <a:t>درماني</a:t>
            </a:r>
            <a:r>
              <a:rPr lang="fa-IR" sz="2400" dirty="0">
                <a:cs typeface="B Badr" panose="00000400000000000000" pitchFamily="2" charset="-78"/>
              </a:rPr>
              <a:t> </a:t>
            </a:r>
            <a:r>
              <a:rPr lang="fa-IR" sz="2400" dirty="0" err="1">
                <a:cs typeface="B Badr" panose="00000400000000000000" pitchFamily="2" charset="-78"/>
              </a:rPr>
              <a:t>ذيربط</a:t>
            </a:r>
            <a:r>
              <a:rPr lang="fa-IR" sz="2400" dirty="0">
                <a:cs typeface="B Badr" panose="00000400000000000000" pitchFamily="2" charset="-78"/>
              </a:rPr>
              <a:t> طبق مقررات </a:t>
            </a:r>
            <a:r>
              <a:rPr lang="fa-IR" sz="2400" dirty="0" err="1">
                <a:cs typeface="B Badr" panose="00000400000000000000" pitchFamily="2" charset="-78"/>
              </a:rPr>
              <a:t>دريافت</a:t>
            </a:r>
            <a:r>
              <a:rPr lang="fa-IR" sz="2400" dirty="0">
                <a:cs typeface="B Badr" panose="00000400000000000000" pitchFamily="2" charset="-78"/>
              </a:rPr>
              <a:t> </a:t>
            </a:r>
            <a:r>
              <a:rPr lang="fa-IR" sz="2400" dirty="0" err="1">
                <a:cs typeface="B Badr" panose="00000400000000000000" pitchFamily="2" charset="-78"/>
              </a:rPr>
              <a:t>مي</a:t>
            </a:r>
            <a:r>
              <a:rPr lang="fa-IR" sz="2400" dirty="0">
                <a:cs typeface="B Badr" panose="00000400000000000000" pitchFamily="2" charset="-78"/>
              </a:rPr>
              <a:t> شود، وصول </a:t>
            </a:r>
            <a:r>
              <a:rPr lang="fa-IR" sz="2400" dirty="0" err="1">
                <a:cs typeface="B Badr" panose="00000400000000000000" pitchFamily="2" charset="-78"/>
              </a:rPr>
              <a:t>نمايند</a:t>
            </a:r>
            <a:r>
              <a:rPr lang="en-US" sz="2400" dirty="0">
                <a:cs typeface="B Badr" panose="00000400000000000000" pitchFamily="2" charset="-78"/>
              </a:rPr>
              <a:t> .</a:t>
            </a:r>
          </a:p>
          <a:p>
            <a:pPr algn="r" rtl="1"/>
            <a:r>
              <a:rPr lang="fa-IR" sz="2400" dirty="0">
                <a:cs typeface="B Badr" panose="00000400000000000000" pitchFamily="2" charset="-78"/>
              </a:rPr>
              <a:t>ماده13- جذب و </a:t>
            </a:r>
            <a:r>
              <a:rPr lang="fa-IR" sz="2400" dirty="0" err="1">
                <a:cs typeface="B Badr" panose="00000400000000000000" pitchFamily="2" charset="-78"/>
              </a:rPr>
              <a:t>هدايت</a:t>
            </a:r>
            <a:r>
              <a:rPr lang="fa-IR" sz="2400" dirty="0">
                <a:cs typeface="B Badr" panose="00000400000000000000" pitchFamily="2" charset="-78"/>
              </a:rPr>
              <a:t> </a:t>
            </a:r>
            <a:r>
              <a:rPr lang="fa-IR" sz="2400" dirty="0" err="1">
                <a:cs typeface="B Badr" panose="00000400000000000000" pitchFamily="2" charset="-78"/>
              </a:rPr>
              <a:t>بيمار</a:t>
            </a:r>
            <a:r>
              <a:rPr lang="fa-IR" sz="2400" dirty="0">
                <a:cs typeface="B Badr" panose="00000400000000000000" pitchFamily="2" charset="-78"/>
              </a:rPr>
              <a:t> از مؤسسات </a:t>
            </a:r>
            <a:r>
              <a:rPr lang="fa-IR" sz="2400" dirty="0" err="1">
                <a:cs typeface="B Badr" panose="00000400000000000000" pitchFamily="2" charset="-78"/>
              </a:rPr>
              <a:t>بهداشتي</a:t>
            </a:r>
            <a:r>
              <a:rPr lang="fa-IR" sz="2400" dirty="0">
                <a:cs typeface="B Badr" panose="00000400000000000000" pitchFamily="2" charset="-78"/>
              </a:rPr>
              <a:t> </a:t>
            </a:r>
            <a:r>
              <a:rPr lang="fa-IR" sz="2400" dirty="0" err="1">
                <a:cs typeface="B Badr" panose="00000400000000000000" pitchFamily="2" charset="-78"/>
              </a:rPr>
              <a:t>درماني</a:t>
            </a:r>
            <a:r>
              <a:rPr lang="fa-IR" sz="2400" dirty="0">
                <a:cs typeface="B Badr" panose="00000400000000000000" pitchFamily="2" charset="-78"/>
              </a:rPr>
              <a:t> </a:t>
            </a:r>
            <a:r>
              <a:rPr lang="fa-IR" sz="2400" dirty="0" err="1">
                <a:cs typeface="B Badr" panose="00000400000000000000" pitchFamily="2" charset="-78"/>
              </a:rPr>
              <a:t>دولتي</a:t>
            </a:r>
            <a:r>
              <a:rPr lang="fa-IR" sz="2400" dirty="0">
                <a:cs typeface="B Badr" panose="00000400000000000000" pitchFamily="2" charset="-78"/>
              </a:rPr>
              <a:t> و وابسته به دولت و </a:t>
            </a:r>
            <a:r>
              <a:rPr lang="fa-IR" sz="2400" dirty="0" err="1">
                <a:cs typeface="B Badr" panose="00000400000000000000" pitchFamily="2" charset="-78"/>
              </a:rPr>
              <a:t>خيريه</a:t>
            </a:r>
            <a:r>
              <a:rPr lang="fa-IR" sz="2400" dirty="0">
                <a:cs typeface="B Badr" panose="00000400000000000000" pitchFamily="2" charset="-78"/>
              </a:rPr>
              <a:t> به مطب </a:t>
            </a:r>
            <a:r>
              <a:rPr lang="fa-IR" sz="2400" dirty="0" err="1">
                <a:cs typeface="B Badr" panose="00000400000000000000" pitchFamily="2" charset="-78"/>
              </a:rPr>
              <a:t>شخصي</a:t>
            </a:r>
            <a:r>
              <a:rPr lang="fa-IR" sz="2400" dirty="0">
                <a:cs typeface="B Badr" panose="00000400000000000000" pitchFamily="2" charset="-78"/>
              </a:rPr>
              <a:t> </a:t>
            </a:r>
            <a:r>
              <a:rPr lang="fa-IR" sz="2400" dirty="0" err="1">
                <a:cs typeface="B Badr" panose="00000400000000000000" pitchFamily="2" charset="-78"/>
              </a:rPr>
              <a:t>يا</a:t>
            </a:r>
            <a:r>
              <a:rPr lang="fa-IR" sz="2400" dirty="0">
                <a:cs typeface="B Badr" panose="00000400000000000000" pitchFamily="2" charset="-78"/>
              </a:rPr>
              <a:t> بخش </a:t>
            </a:r>
            <a:r>
              <a:rPr lang="fa-IR" sz="2400" dirty="0" err="1">
                <a:cs typeface="B Badr" panose="00000400000000000000" pitchFamily="2" charset="-78"/>
              </a:rPr>
              <a:t>خصوصي</a:t>
            </a:r>
            <a:r>
              <a:rPr lang="fa-IR" sz="2400" dirty="0">
                <a:cs typeface="B Badr" panose="00000400000000000000" pitchFamily="2" charset="-78"/>
              </a:rPr>
              <a:t> اعم </a:t>
            </a:r>
            <a:r>
              <a:rPr lang="fa-IR" sz="2400" dirty="0" err="1">
                <a:cs typeface="B Badr" panose="00000400000000000000" pitchFamily="2" charset="-78"/>
              </a:rPr>
              <a:t>ازبيمارستان</a:t>
            </a:r>
            <a:r>
              <a:rPr lang="fa-IR" sz="2400" dirty="0">
                <a:cs typeface="B Badr" panose="00000400000000000000" pitchFamily="2" charset="-78"/>
              </a:rPr>
              <a:t> و درمانگاه و</a:t>
            </a:r>
            <a:r>
              <a:rPr lang="en-US" sz="2400" dirty="0">
                <a:cs typeface="B Badr" panose="00000400000000000000" pitchFamily="2" charset="-78"/>
              </a:rPr>
              <a:t> ... </a:t>
            </a:r>
            <a:r>
              <a:rPr lang="fa-IR" sz="2400" dirty="0">
                <a:cs typeface="B Badr" panose="00000400000000000000" pitchFamily="2" charset="-78"/>
              </a:rPr>
              <a:t>و </a:t>
            </a:r>
            <a:r>
              <a:rPr lang="fa-IR" sz="2400" dirty="0" err="1">
                <a:cs typeface="B Badr" panose="00000400000000000000" pitchFamily="2" charset="-78"/>
              </a:rPr>
              <a:t>بالعكس</a:t>
            </a:r>
            <a:r>
              <a:rPr lang="fa-IR" sz="2400" dirty="0">
                <a:cs typeface="B Badr" panose="00000400000000000000" pitchFamily="2" charset="-78"/>
              </a:rPr>
              <a:t> به منظور استفاده </a:t>
            </a:r>
            <a:r>
              <a:rPr lang="fa-IR" sz="2400" dirty="0" err="1">
                <a:cs typeface="B Badr" panose="00000400000000000000" pitchFamily="2" charset="-78"/>
              </a:rPr>
              <a:t>مادي</a:t>
            </a:r>
            <a:r>
              <a:rPr lang="fa-IR" sz="2400" dirty="0">
                <a:cs typeface="B Badr" panose="00000400000000000000" pitchFamily="2" charset="-78"/>
              </a:rPr>
              <a:t> توسط </a:t>
            </a:r>
            <a:r>
              <a:rPr lang="fa-IR" sz="2400" dirty="0" err="1">
                <a:cs typeface="B Badr" panose="00000400000000000000" pitchFamily="2" charset="-78"/>
              </a:rPr>
              <a:t>شاغلين</a:t>
            </a:r>
            <a:r>
              <a:rPr lang="fa-IR" sz="2400" dirty="0">
                <a:cs typeface="B Badr" panose="00000400000000000000" pitchFamily="2" charset="-78"/>
              </a:rPr>
              <a:t> حرفه </a:t>
            </a:r>
            <a:r>
              <a:rPr lang="fa-IR" sz="2400" dirty="0" err="1">
                <a:cs typeface="B Badr" panose="00000400000000000000" pitchFamily="2" charset="-78"/>
              </a:rPr>
              <a:t>هاي</a:t>
            </a:r>
            <a:r>
              <a:rPr lang="fa-IR" sz="2400" dirty="0">
                <a:cs typeface="B Badr" panose="00000400000000000000" pitchFamily="2" charset="-78"/>
              </a:rPr>
              <a:t> </a:t>
            </a:r>
            <a:r>
              <a:rPr lang="fa-IR" sz="2400" dirty="0" err="1">
                <a:cs typeface="B Badr" panose="00000400000000000000" pitchFamily="2" charset="-78"/>
              </a:rPr>
              <a:t>پزشكي</a:t>
            </a:r>
            <a:r>
              <a:rPr lang="fa-IR" sz="2400" dirty="0">
                <a:cs typeface="B Badr" panose="00000400000000000000" pitchFamily="2" charset="-78"/>
              </a:rPr>
              <a:t> و وابسته ممنوع است</a:t>
            </a:r>
            <a:r>
              <a:rPr lang="en-US" sz="2400" dirty="0">
                <a:cs typeface="B Badr" panose="00000400000000000000" pitchFamily="2" charset="-78"/>
              </a:rPr>
              <a:t>.</a:t>
            </a:r>
          </a:p>
          <a:p>
            <a:pPr algn="r" rtl="1"/>
            <a:endParaRPr lang="en-US" sz="2400" dirty="0">
              <a:solidFill>
                <a:schemeClr val="bg1"/>
              </a:solidFill>
              <a:cs typeface="B Badr" panose="000004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0049"/>
            <a:ext cx="1571624" cy="1409699"/>
          </a:xfrm>
          <a:prstGeom prst="rect">
            <a:avLst/>
          </a:prstGeom>
        </p:spPr>
      </p:pic>
    </p:spTree>
    <p:extLst>
      <p:ext uri="{BB962C8B-B14F-4D97-AF65-F5344CB8AC3E}">
        <p14:creationId xmlns:p14="http://schemas.microsoft.com/office/powerpoint/2010/main" val="38209644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2" end="2"/>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4" end="4"/>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14338"/>
            <a:ext cx="8305800" cy="1063942"/>
          </a:xfrm>
        </p:spPr>
        <p:txBody>
          <a:bodyPr>
            <a:noAutofit/>
          </a:bodyPr>
          <a:lstStyle/>
          <a:p>
            <a:pPr algn="ctr" rtl="1"/>
            <a:r>
              <a:rPr lang="fa-IR" sz="2800" dirty="0">
                <a:solidFill>
                  <a:srgbClr val="FF0000"/>
                </a:solidFill>
                <a:cs typeface="B Nazanin" panose="00000400000000000000" pitchFamily="2" charset="-78"/>
              </a:rPr>
              <a:t>آیین نامه انتظامی رسیدگی به تخلفات صنفی و حرفه ای شاغلین حرفه های پزشکی و وابسته</a:t>
            </a:r>
            <a:endParaRPr lang="en-US" sz="2800" dirty="0">
              <a:solidFill>
                <a:srgbClr val="FF0000"/>
              </a:solidFill>
              <a:cs typeface="B Nazanin" panose="00000400000000000000" pitchFamily="2" charset="-78"/>
            </a:endParaRPr>
          </a:p>
        </p:txBody>
      </p:sp>
      <p:sp>
        <p:nvSpPr>
          <p:cNvPr id="3" name="Text Placeholder 2"/>
          <p:cNvSpPr>
            <a:spLocks noGrp="1"/>
          </p:cNvSpPr>
          <p:nvPr>
            <p:ph type="body" idx="4294967295"/>
          </p:nvPr>
        </p:nvSpPr>
        <p:spPr>
          <a:xfrm>
            <a:off x="328613" y="1635126"/>
            <a:ext cx="11472862" cy="5222874"/>
          </a:xfrm>
        </p:spPr>
        <p:txBody>
          <a:bodyPr>
            <a:noAutofit/>
          </a:bodyPr>
          <a:lstStyle/>
          <a:p>
            <a:pPr algn="r" rtl="1"/>
            <a:r>
              <a:rPr lang="fa-IR" sz="2000" dirty="0">
                <a:cs typeface="B Badr" panose="00000400000000000000" pitchFamily="2" charset="-78"/>
              </a:rPr>
              <a:t>ماده 15</a:t>
            </a:r>
            <a:r>
              <a:rPr lang="en-US" sz="2000" dirty="0">
                <a:cs typeface="B Badr" panose="00000400000000000000" pitchFamily="2" charset="-78"/>
              </a:rPr>
              <a:t> - </a:t>
            </a:r>
            <a:r>
              <a:rPr lang="fa-IR" sz="2000" dirty="0">
                <a:cs typeface="B Badr" panose="00000400000000000000" pitchFamily="2" charset="-78"/>
              </a:rPr>
              <a:t>جذب </a:t>
            </a:r>
            <a:r>
              <a:rPr lang="fa-IR" sz="2000" dirty="0" err="1">
                <a:cs typeface="B Badr" panose="00000400000000000000" pitchFamily="2" charset="-78"/>
              </a:rPr>
              <a:t>بيمار</a:t>
            </a:r>
            <a:r>
              <a:rPr lang="fa-IR" sz="2000" dirty="0">
                <a:cs typeface="B Badr" panose="00000400000000000000" pitchFamily="2" charset="-78"/>
              </a:rPr>
              <a:t> به </a:t>
            </a:r>
            <a:r>
              <a:rPr lang="fa-IR" sz="2000" dirty="0" err="1">
                <a:cs typeface="B Badr" panose="00000400000000000000" pitchFamily="2" charset="-78"/>
              </a:rPr>
              <a:t>صورتي</a:t>
            </a:r>
            <a:r>
              <a:rPr lang="fa-IR" sz="2000" dirty="0">
                <a:cs typeface="B Badr" panose="00000400000000000000" pitchFamily="2" charset="-78"/>
              </a:rPr>
              <a:t> </a:t>
            </a:r>
            <a:r>
              <a:rPr lang="fa-IR" sz="2000" dirty="0" err="1">
                <a:cs typeface="B Badr" panose="00000400000000000000" pitchFamily="2" charset="-78"/>
              </a:rPr>
              <a:t>كه</a:t>
            </a:r>
            <a:r>
              <a:rPr lang="fa-IR" sz="2000" dirty="0">
                <a:cs typeface="B Badr" panose="00000400000000000000" pitchFamily="2" charset="-78"/>
              </a:rPr>
              <a:t> مخالف شئون حرفه </a:t>
            </a:r>
            <a:r>
              <a:rPr lang="fa-IR" sz="2000" dirty="0" err="1">
                <a:cs typeface="B Badr" panose="00000400000000000000" pitchFamily="2" charset="-78"/>
              </a:rPr>
              <a:t>پزشكي</a:t>
            </a:r>
            <a:r>
              <a:rPr lang="fa-IR" sz="2000" dirty="0">
                <a:cs typeface="B Badr" panose="00000400000000000000" pitchFamily="2" charset="-78"/>
              </a:rPr>
              <a:t> </a:t>
            </a:r>
            <a:r>
              <a:rPr lang="fa-IR" sz="2000" dirty="0" err="1">
                <a:cs typeface="B Badr" panose="00000400000000000000" pitchFamily="2" charset="-78"/>
              </a:rPr>
              <a:t>باشدو</a:t>
            </a:r>
            <a:r>
              <a:rPr lang="fa-IR" sz="2000" dirty="0">
                <a:cs typeface="B Badr" panose="00000400000000000000" pitchFamily="2" charset="-78"/>
              </a:rPr>
              <a:t> </a:t>
            </a:r>
            <a:r>
              <a:rPr lang="fa-IR" sz="2000" dirty="0" err="1">
                <a:cs typeface="B Badr" panose="00000400000000000000" pitchFamily="2" charset="-78"/>
              </a:rPr>
              <a:t>همچنين</a:t>
            </a:r>
            <a:r>
              <a:rPr lang="fa-IR" sz="2000" dirty="0">
                <a:cs typeface="B Badr" panose="00000400000000000000" pitchFamily="2" charset="-78"/>
              </a:rPr>
              <a:t> هر نوع </a:t>
            </a:r>
            <a:r>
              <a:rPr lang="fa-IR" sz="2000" dirty="0" err="1">
                <a:cs typeface="B Badr" panose="00000400000000000000" pitchFamily="2" charset="-78"/>
              </a:rPr>
              <a:t>تبليغ</a:t>
            </a:r>
            <a:r>
              <a:rPr lang="fa-IR" sz="2000" dirty="0">
                <a:cs typeface="B Badr" panose="00000400000000000000" pitchFamily="2" charset="-78"/>
              </a:rPr>
              <a:t> گمراه </a:t>
            </a:r>
            <a:r>
              <a:rPr lang="fa-IR" sz="2000" dirty="0" err="1">
                <a:cs typeface="B Badr" panose="00000400000000000000" pitchFamily="2" charset="-78"/>
              </a:rPr>
              <a:t>كننده</a:t>
            </a:r>
            <a:r>
              <a:rPr lang="fa-IR" sz="2000" dirty="0">
                <a:cs typeface="B Badr" panose="00000400000000000000" pitchFamily="2" charset="-78"/>
              </a:rPr>
              <a:t> از </a:t>
            </a:r>
            <a:r>
              <a:rPr lang="fa-IR" sz="2000" dirty="0" err="1">
                <a:cs typeface="B Badr" panose="00000400000000000000" pitchFamily="2" charset="-78"/>
              </a:rPr>
              <a:t>طريق</a:t>
            </a:r>
            <a:r>
              <a:rPr lang="fa-IR" sz="2000" dirty="0">
                <a:cs typeface="B Badr" panose="00000400000000000000" pitchFamily="2" charset="-78"/>
              </a:rPr>
              <a:t> رسانه </a:t>
            </a:r>
            <a:r>
              <a:rPr lang="fa-IR" sz="2000" dirty="0" err="1">
                <a:cs typeface="B Badr" panose="00000400000000000000" pitchFamily="2" charset="-78"/>
              </a:rPr>
              <a:t>هاي</a:t>
            </a:r>
            <a:r>
              <a:rPr lang="fa-IR" sz="2000" dirty="0">
                <a:cs typeface="B Badr" panose="00000400000000000000" pitchFamily="2" charset="-78"/>
              </a:rPr>
              <a:t> </a:t>
            </a:r>
            <a:r>
              <a:rPr lang="fa-IR" sz="2000" dirty="0" err="1">
                <a:cs typeface="B Badr" panose="00000400000000000000" pitchFamily="2" charset="-78"/>
              </a:rPr>
              <a:t>گروهي</a:t>
            </a:r>
            <a:r>
              <a:rPr lang="fa-IR" sz="2000" dirty="0">
                <a:cs typeface="B Badr" panose="00000400000000000000" pitchFamily="2" charset="-78"/>
              </a:rPr>
              <a:t> و </a:t>
            </a:r>
            <a:r>
              <a:rPr lang="fa-IR" sz="2000" dirty="0" err="1">
                <a:cs typeface="B Badr" panose="00000400000000000000" pitchFamily="2" charset="-78"/>
              </a:rPr>
              <a:t>نصبآگهي</a:t>
            </a:r>
            <a:r>
              <a:rPr lang="fa-IR" sz="2000" dirty="0">
                <a:cs typeface="B Badr" panose="00000400000000000000" pitchFamily="2" charset="-78"/>
              </a:rPr>
              <a:t> در </a:t>
            </a:r>
            <a:r>
              <a:rPr lang="fa-IR" sz="2000" dirty="0" err="1">
                <a:cs typeface="B Badr" panose="00000400000000000000" pitchFamily="2" charset="-78"/>
              </a:rPr>
              <a:t>اماكن</a:t>
            </a:r>
            <a:r>
              <a:rPr lang="fa-IR" sz="2000" dirty="0">
                <a:cs typeface="B Badr" panose="00000400000000000000" pitchFamily="2" charset="-78"/>
              </a:rPr>
              <a:t> و معابر، خارج از ضوابط نظام </a:t>
            </a:r>
            <a:r>
              <a:rPr lang="fa-IR" sz="2000" dirty="0" err="1">
                <a:cs typeface="B Badr" panose="00000400000000000000" pitchFamily="2" charset="-78"/>
              </a:rPr>
              <a:t>پزشكي</a:t>
            </a:r>
            <a:r>
              <a:rPr lang="fa-IR" sz="2000" dirty="0">
                <a:cs typeface="B Badr" panose="00000400000000000000" pitchFamily="2" charset="-78"/>
              </a:rPr>
              <a:t> ممنوع است</a:t>
            </a:r>
            <a:r>
              <a:rPr lang="en-US" sz="2000" dirty="0">
                <a:cs typeface="B Badr" panose="00000400000000000000" pitchFamily="2" charset="-78"/>
              </a:rPr>
              <a:t>. </a:t>
            </a:r>
            <a:r>
              <a:rPr lang="fa-IR" sz="2000" dirty="0" err="1">
                <a:cs typeface="B Badr" panose="00000400000000000000" pitchFamily="2" charset="-78"/>
              </a:rPr>
              <a:t>تبليغ</a:t>
            </a:r>
            <a:r>
              <a:rPr lang="fa-IR" sz="2000" dirty="0">
                <a:cs typeface="B Badr" panose="00000400000000000000" pitchFamily="2" charset="-78"/>
              </a:rPr>
              <a:t> </a:t>
            </a:r>
            <a:r>
              <a:rPr lang="fa-IR" sz="2000" dirty="0" err="1">
                <a:cs typeface="B Badr" panose="00000400000000000000" pitchFamily="2" charset="-78"/>
              </a:rPr>
              <a:t>تجاري</a:t>
            </a:r>
            <a:r>
              <a:rPr lang="fa-IR" sz="2000" dirty="0">
                <a:cs typeface="B Badr" panose="00000400000000000000" pitchFamily="2" charset="-78"/>
              </a:rPr>
              <a:t> </a:t>
            </a:r>
            <a:r>
              <a:rPr lang="fa-IR" sz="2000" dirty="0" err="1">
                <a:cs typeface="B Badr" panose="00000400000000000000" pitchFamily="2" charset="-78"/>
              </a:rPr>
              <a:t>كالاهاي</a:t>
            </a:r>
            <a:r>
              <a:rPr lang="fa-IR" sz="2000" dirty="0">
                <a:cs typeface="B Badr" panose="00000400000000000000" pitchFamily="2" charset="-78"/>
              </a:rPr>
              <a:t> </a:t>
            </a:r>
            <a:r>
              <a:rPr lang="fa-IR" sz="2000" dirty="0" err="1">
                <a:cs typeface="B Badr" panose="00000400000000000000" pitchFamily="2" charset="-78"/>
              </a:rPr>
              <a:t>پزشكي</a:t>
            </a:r>
            <a:r>
              <a:rPr lang="fa-IR" sz="2000" dirty="0">
                <a:cs typeface="B Badr" panose="00000400000000000000" pitchFamily="2" charset="-78"/>
              </a:rPr>
              <a:t> و </a:t>
            </a:r>
            <a:r>
              <a:rPr lang="fa-IR" sz="2000" dirty="0" err="1">
                <a:cs typeface="B Badr" panose="00000400000000000000" pitchFamily="2" charset="-78"/>
              </a:rPr>
              <a:t>دارويي</a:t>
            </a:r>
            <a:r>
              <a:rPr lang="fa-IR" sz="2000" dirty="0">
                <a:cs typeface="B Badr" panose="00000400000000000000" pitchFamily="2" charset="-78"/>
              </a:rPr>
              <a:t> از </a:t>
            </a:r>
            <a:r>
              <a:rPr lang="fa-IR" sz="2000" dirty="0" err="1">
                <a:cs typeface="B Badr" panose="00000400000000000000" pitchFamily="2" charset="-78"/>
              </a:rPr>
              <a:t>سوي</a:t>
            </a:r>
            <a:r>
              <a:rPr lang="fa-IR" sz="2000" dirty="0">
                <a:cs typeface="B Badr" panose="00000400000000000000" pitchFamily="2" charset="-78"/>
              </a:rPr>
              <a:t> </a:t>
            </a:r>
            <a:r>
              <a:rPr lang="fa-IR" sz="2000" dirty="0" err="1">
                <a:cs typeface="B Badr" panose="00000400000000000000" pitchFamily="2" charset="-78"/>
              </a:rPr>
              <a:t>شاغلين</a:t>
            </a:r>
            <a:r>
              <a:rPr lang="fa-IR" sz="2000" dirty="0">
                <a:cs typeface="B Badr" panose="00000400000000000000" pitchFamily="2" charset="-78"/>
              </a:rPr>
              <a:t> حرفه </a:t>
            </a:r>
            <a:r>
              <a:rPr lang="fa-IR" sz="2000" dirty="0" err="1">
                <a:cs typeface="B Badr" panose="00000400000000000000" pitchFamily="2" charset="-78"/>
              </a:rPr>
              <a:t>هاي</a:t>
            </a:r>
            <a:r>
              <a:rPr lang="fa-IR" sz="2000" dirty="0">
                <a:cs typeface="B Badr" panose="00000400000000000000" pitchFamily="2" charset="-78"/>
              </a:rPr>
              <a:t> </a:t>
            </a:r>
            <a:r>
              <a:rPr lang="fa-IR" sz="2000" dirty="0" err="1">
                <a:cs typeface="B Badr" panose="00000400000000000000" pitchFamily="2" charset="-78"/>
              </a:rPr>
              <a:t>پزشكي</a:t>
            </a:r>
            <a:r>
              <a:rPr lang="fa-IR" sz="2000" dirty="0">
                <a:cs typeface="B Badr" panose="00000400000000000000" pitchFamily="2" charset="-78"/>
              </a:rPr>
              <a:t> </a:t>
            </a:r>
            <a:r>
              <a:rPr lang="fa-IR" sz="2000" dirty="0" err="1">
                <a:cs typeface="B Badr" panose="00000400000000000000" pitchFamily="2" charset="-78"/>
              </a:rPr>
              <a:t>ووابسته</a:t>
            </a:r>
            <a:r>
              <a:rPr lang="fa-IR" sz="2000" dirty="0">
                <a:cs typeface="B Badr" panose="00000400000000000000" pitchFamily="2" charset="-78"/>
              </a:rPr>
              <a:t>، </a:t>
            </a:r>
            <a:r>
              <a:rPr lang="fa-IR" sz="2000" dirty="0" err="1">
                <a:cs typeface="B Badr" panose="00000400000000000000" pitchFamily="2" charset="-78"/>
              </a:rPr>
              <a:t>همچنين</a:t>
            </a:r>
            <a:r>
              <a:rPr lang="fa-IR" sz="2000" dirty="0">
                <a:cs typeface="B Badr" panose="00000400000000000000" pitchFamily="2" charset="-78"/>
              </a:rPr>
              <a:t> نصب اعلانات </a:t>
            </a:r>
            <a:r>
              <a:rPr lang="fa-IR" sz="2000" dirty="0" err="1">
                <a:cs typeface="B Badr" panose="00000400000000000000" pitchFamily="2" charset="-78"/>
              </a:rPr>
              <a:t>تبليغي</a:t>
            </a:r>
            <a:r>
              <a:rPr lang="fa-IR" sz="2000" dirty="0">
                <a:cs typeface="B Badr" panose="00000400000000000000" pitchFamily="2" charset="-78"/>
              </a:rPr>
              <a:t> </a:t>
            </a:r>
            <a:r>
              <a:rPr lang="fa-IR" sz="2000" dirty="0" err="1">
                <a:cs typeface="B Badr" panose="00000400000000000000" pitchFamily="2" charset="-78"/>
              </a:rPr>
              <a:t>كه</a:t>
            </a:r>
            <a:r>
              <a:rPr lang="fa-IR" sz="2000" dirty="0">
                <a:cs typeface="B Badr" panose="00000400000000000000" pitchFamily="2" charset="-78"/>
              </a:rPr>
              <a:t> جنبه </a:t>
            </a:r>
            <a:r>
              <a:rPr lang="fa-IR" sz="2000" dirty="0" err="1">
                <a:cs typeface="B Badr" panose="00000400000000000000" pitchFamily="2" charset="-78"/>
              </a:rPr>
              <a:t>تجاري</a:t>
            </a:r>
            <a:r>
              <a:rPr lang="fa-IR" sz="2000" dirty="0">
                <a:cs typeface="B Badr" panose="00000400000000000000" pitchFamily="2" charset="-78"/>
              </a:rPr>
              <a:t> دارند، در محل </a:t>
            </a:r>
            <a:r>
              <a:rPr lang="fa-IR" sz="2000" dirty="0" err="1">
                <a:cs typeface="B Badr" panose="00000400000000000000" pitchFamily="2" charset="-78"/>
              </a:rPr>
              <a:t>كارآنها</a:t>
            </a:r>
            <a:r>
              <a:rPr lang="fa-IR" sz="2000" dirty="0">
                <a:cs typeface="B Badr" panose="00000400000000000000" pitchFamily="2" charset="-78"/>
              </a:rPr>
              <a:t> مجاز </a:t>
            </a:r>
            <a:r>
              <a:rPr lang="fa-IR" sz="2000" dirty="0" err="1">
                <a:cs typeface="B Badr" panose="00000400000000000000" pitchFamily="2" charset="-78"/>
              </a:rPr>
              <a:t>نيست</a:t>
            </a:r>
            <a:r>
              <a:rPr lang="en-US" sz="2000" dirty="0">
                <a:cs typeface="B Badr" panose="00000400000000000000" pitchFamily="2" charset="-78"/>
              </a:rPr>
              <a:t>.</a:t>
            </a:r>
          </a:p>
          <a:p>
            <a:pPr algn="r" rtl="1"/>
            <a:r>
              <a:rPr lang="fa-IR" sz="2000" dirty="0">
                <a:cs typeface="B Badr" panose="00000400000000000000" pitchFamily="2" charset="-78"/>
              </a:rPr>
              <a:t>ماده16- استفاده </a:t>
            </a:r>
            <a:r>
              <a:rPr lang="fa-IR" sz="2000" dirty="0" err="1">
                <a:cs typeface="B Badr" panose="00000400000000000000" pitchFamily="2" charset="-78"/>
              </a:rPr>
              <a:t>شاغلين</a:t>
            </a:r>
            <a:r>
              <a:rPr lang="fa-IR" sz="2000" dirty="0">
                <a:cs typeface="B Badr" panose="00000400000000000000" pitchFamily="2" charset="-78"/>
              </a:rPr>
              <a:t> حرفه </a:t>
            </a:r>
            <a:r>
              <a:rPr lang="fa-IR" sz="2000" dirty="0" err="1">
                <a:cs typeface="B Badr" panose="00000400000000000000" pitchFamily="2" charset="-78"/>
              </a:rPr>
              <a:t>هاي</a:t>
            </a:r>
            <a:r>
              <a:rPr lang="fa-IR" sz="2000" dirty="0">
                <a:cs typeface="B Badr" panose="00000400000000000000" pitchFamily="2" charset="-78"/>
              </a:rPr>
              <a:t> </a:t>
            </a:r>
            <a:r>
              <a:rPr lang="fa-IR" sz="2000" dirty="0" err="1">
                <a:cs typeface="B Badr" panose="00000400000000000000" pitchFamily="2" charset="-78"/>
              </a:rPr>
              <a:t>پزشكي</a:t>
            </a:r>
            <a:r>
              <a:rPr lang="fa-IR" sz="2000" dirty="0">
                <a:cs typeface="B Badr" panose="00000400000000000000" pitchFamily="2" charset="-78"/>
              </a:rPr>
              <a:t> و وابسته از </a:t>
            </a:r>
            <a:r>
              <a:rPr lang="fa-IR" sz="2000" dirty="0" err="1">
                <a:cs typeface="B Badr" panose="00000400000000000000" pitchFamily="2" charset="-78"/>
              </a:rPr>
              <a:t>عناوين</a:t>
            </a:r>
            <a:r>
              <a:rPr lang="fa-IR" sz="2000" dirty="0">
                <a:cs typeface="B Badr" panose="00000400000000000000" pitchFamily="2" charset="-78"/>
              </a:rPr>
              <a:t> </a:t>
            </a:r>
            <a:r>
              <a:rPr lang="fa-IR" sz="2000" dirty="0" err="1">
                <a:cs typeface="B Badr" panose="00000400000000000000" pitchFamily="2" charset="-78"/>
              </a:rPr>
              <a:t>علمي</a:t>
            </a:r>
            <a:r>
              <a:rPr lang="fa-IR" sz="2000" dirty="0">
                <a:cs typeface="B Badr" panose="00000400000000000000" pitchFamily="2" charset="-78"/>
              </a:rPr>
              <a:t> و </a:t>
            </a:r>
            <a:r>
              <a:rPr lang="fa-IR" sz="2000" dirty="0" err="1">
                <a:cs typeface="B Badr" panose="00000400000000000000" pitchFamily="2" charset="-78"/>
              </a:rPr>
              <a:t>تخصصي</a:t>
            </a:r>
            <a:r>
              <a:rPr lang="fa-IR" sz="2000" dirty="0">
                <a:cs typeface="B Badr" panose="00000400000000000000" pitchFamily="2" charset="-78"/>
              </a:rPr>
              <a:t> </a:t>
            </a:r>
            <a:r>
              <a:rPr lang="fa-IR" sz="2000" dirty="0" err="1">
                <a:cs typeface="B Badr" panose="00000400000000000000" pitchFamily="2" charset="-78"/>
              </a:rPr>
              <a:t>غير</a:t>
            </a:r>
            <a:r>
              <a:rPr lang="fa-IR" sz="2000" dirty="0">
                <a:cs typeface="B Badr" panose="00000400000000000000" pitchFamily="2" charset="-78"/>
              </a:rPr>
              <a:t> </a:t>
            </a:r>
            <a:r>
              <a:rPr lang="fa-IR" sz="2000" dirty="0" err="1">
                <a:cs typeface="B Badr" panose="00000400000000000000" pitchFamily="2" charset="-78"/>
              </a:rPr>
              <a:t>تائيد</a:t>
            </a:r>
            <a:r>
              <a:rPr lang="fa-IR" sz="2000" dirty="0">
                <a:cs typeface="B Badr" panose="00000400000000000000" pitchFamily="2" charset="-78"/>
              </a:rPr>
              <a:t> شده توسط وزارت بهداشت، درمان و آموزش </a:t>
            </a:r>
            <a:r>
              <a:rPr lang="fa-IR" sz="2000" dirty="0" err="1">
                <a:cs typeface="B Badr" panose="00000400000000000000" pitchFamily="2" charset="-78"/>
              </a:rPr>
              <a:t>پزشكي</a:t>
            </a:r>
            <a:r>
              <a:rPr lang="fa-IR" sz="2000" dirty="0">
                <a:cs typeface="B Badr" panose="00000400000000000000" pitchFamily="2" charset="-78"/>
              </a:rPr>
              <a:t> ممنوع است</a:t>
            </a:r>
            <a:r>
              <a:rPr lang="en-US" sz="2000" dirty="0">
                <a:cs typeface="B Badr" panose="00000400000000000000" pitchFamily="2" charset="-78"/>
              </a:rPr>
              <a:t>. </a:t>
            </a:r>
          </a:p>
          <a:p>
            <a:pPr algn="r" rtl="1"/>
            <a:r>
              <a:rPr lang="fa-IR" sz="2000" dirty="0">
                <a:cs typeface="B Badr" panose="00000400000000000000" pitchFamily="2" charset="-78"/>
              </a:rPr>
              <a:t>ماده 20</a:t>
            </a:r>
            <a:r>
              <a:rPr lang="en-US" sz="2000" dirty="0">
                <a:cs typeface="B Badr" panose="00000400000000000000" pitchFamily="2" charset="-78"/>
              </a:rPr>
              <a:t> - </a:t>
            </a:r>
            <a:r>
              <a:rPr lang="fa-IR" sz="2000" dirty="0">
                <a:cs typeface="B Badr" panose="00000400000000000000" pitchFamily="2" charset="-78"/>
              </a:rPr>
              <a:t>فروش دارو و محصولات آرايشي و بهداشتي و تجهيزات و لوازم </a:t>
            </a:r>
            <a:r>
              <a:rPr lang="fa-IR" sz="2000" dirty="0" smtClean="0">
                <a:cs typeface="B Badr" panose="00000400000000000000" pitchFamily="2" charset="-78"/>
              </a:rPr>
              <a:t>پزشكي </a:t>
            </a:r>
            <a:r>
              <a:rPr lang="fa-IR" sz="2000" dirty="0">
                <a:cs typeface="B Badr" panose="00000400000000000000" pitchFamily="2" charset="-78"/>
              </a:rPr>
              <a:t>در محل طبابت توسط شاغلين حرفه هاي پزشكي بدون اخذ مجوزرسمي از وزارت بهداشت، درمان و آموزش پزشكي ممنوع است</a:t>
            </a:r>
            <a:r>
              <a:rPr lang="en-US" sz="2000" dirty="0">
                <a:cs typeface="B Badr" panose="00000400000000000000" pitchFamily="2" charset="-78"/>
              </a:rPr>
              <a:t>.</a:t>
            </a:r>
          </a:p>
          <a:p>
            <a:pPr algn="r" rtl="1"/>
            <a:r>
              <a:rPr lang="fa-IR" sz="2000" dirty="0">
                <a:cs typeface="B Badr" panose="00000400000000000000" pitchFamily="2" charset="-78"/>
              </a:rPr>
              <a:t>ماده23</a:t>
            </a:r>
            <a:r>
              <a:rPr lang="en-US" sz="2000" dirty="0">
                <a:cs typeface="B Badr" panose="00000400000000000000" pitchFamily="2" charset="-78"/>
              </a:rPr>
              <a:t> - </a:t>
            </a:r>
            <a:r>
              <a:rPr lang="fa-IR" sz="2000" dirty="0">
                <a:cs typeface="B Badr" panose="00000400000000000000" pitchFamily="2" charset="-78"/>
              </a:rPr>
              <a:t>مسئولان </a:t>
            </a:r>
            <a:r>
              <a:rPr lang="fa-IR" sz="2000" dirty="0" err="1">
                <a:cs typeface="B Badr" panose="00000400000000000000" pitchFamily="2" charset="-78"/>
              </a:rPr>
              <a:t>فني</a:t>
            </a:r>
            <a:r>
              <a:rPr lang="fa-IR" sz="2000" dirty="0">
                <a:cs typeface="B Badr" panose="00000400000000000000" pitchFamily="2" charset="-78"/>
              </a:rPr>
              <a:t> </a:t>
            </a:r>
            <a:r>
              <a:rPr lang="fa-IR" sz="2000" dirty="0" err="1">
                <a:cs typeface="B Badr" panose="00000400000000000000" pitchFamily="2" charset="-78"/>
              </a:rPr>
              <a:t>مكلفند</a:t>
            </a:r>
            <a:r>
              <a:rPr lang="fa-IR" sz="2000" dirty="0">
                <a:cs typeface="B Badr" panose="00000400000000000000" pitchFamily="2" charset="-78"/>
              </a:rPr>
              <a:t> در تمام ساعات موظف بر امور </a:t>
            </a:r>
            <a:r>
              <a:rPr lang="fa-IR" sz="2000" dirty="0" err="1">
                <a:cs typeface="B Badr" panose="00000400000000000000" pitchFamily="2" charset="-78"/>
              </a:rPr>
              <a:t>فني</a:t>
            </a:r>
            <a:r>
              <a:rPr lang="fa-IR" sz="2000" dirty="0">
                <a:cs typeface="B Badr" panose="00000400000000000000" pitchFamily="2" charset="-78"/>
              </a:rPr>
              <a:t> قوانین مؤسسات </a:t>
            </a:r>
            <a:r>
              <a:rPr lang="fa-IR" sz="2000" dirty="0" err="1">
                <a:cs typeface="B Badr" panose="00000400000000000000" pitchFamily="2" charset="-78"/>
              </a:rPr>
              <a:t>پزشكي</a:t>
            </a:r>
            <a:r>
              <a:rPr lang="fa-IR" sz="2000" dirty="0">
                <a:cs typeface="B Badr" panose="00000400000000000000" pitchFamily="2" charset="-78"/>
              </a:rPr>
              <a:t> نظارت </a:t>
            </a:r>
            <a:r>
              <a:rPr lang="fa-IR" sz="2000" dirty="0" err="1">
                <a:cs typeface="B Badr" panose="00000400000000000000" pitchFamily="2" charset="-78"/>
              </a:rPr>
              <a:t>كنند</a:t>
            </a:r>
            <a:r>
              <a:rPr lang="en-US" sz="2000" dirty="0">
                <a:cs typeface="B Badr" panose="00000400000000000000" pitchFamily="2" charset="-78"/>
              </a:rPr>
              <a:t>.</a:t>
            </a:r>
          </a:p>
          <a:p>
            <a:pPr algn="r" rtl="1"/>
            <a:r>
              <a:rPr lang="fa-IR" sz="2000" dirty="0">
                <a:cs typeface="B Badr" panose="00000400000000000000" pitchFamily="2" charset="-78"/>
              </a:rPr>
              <a:t>ماده 25</a:t>
            </a:r>
            <a:r>
              <a:rPr lang="en-US" sz="2000" dirty="0">
                <a:cs typeface="B Badr" panose="00000400000000000000" pitchFamily="2" charset="-78"/>
              </a:rPr>
              <a:t> - </a:t>
            </a:r>
            <a:r>
              <a:rPr lang="fa-IR" sz="2000" dirty="0">
                <a:cs typeface="B Badr" panose="00000400000000000000" pitchFamily="2" charset="-78"/>
              </a:rPr>
              <a:t>به </a:t>
            </a:r>
            <a:r>
              <a:rPr lang="fa-IR" sz="2000" dirty="0" err="1">
                <a:cs typeface="B Badr" panose="00000400000000000000" pitchFamily="2" charset="-78"/>
              </a:rPr>
              <a:t>كارگيري</a:t>
            </a:r>
            <a:r>
              <a:rPr lang="fa-IR" sz="2000" dirty="0">
                <a:cs typeface="B Badr" panose="00000400000000000000" pitchFamily="2" charset="-78"/>
              </a:rPr>
              <a:t> و استفاده از افراد فاقد </a:t>
            </a:r>
            <a:r>
              <a:rPr lang="fa-IR" sz="2000" dirty="0" err="1">
                <a:cs typeface="B Badr" panose="00000400000000000000" pitchFamily="2" charset="-78"/>
              </a:rPr>
              <a:t>صلاحيت</a:t>
            </a:r>
            <a:r>
              <a:rPr lang="fa-IR" sz="2000" dirty="0">
                <a:cs typeface="B Badr" panose="00000400000000000000" pitchFamily="2" charset="-78"/>
              </a:rPr>
              <a:t> در امور </a:t>
            </a:r>
            <a:r>
              <a:rPr lang="fa-IR" sz="2000" dirty="0" err="1">
                <a:cs typeface="B Badr" panose="00000400000000000000" pitchFamily="2" charset="-78"/>
              </a:rPr>
              <a:t>پزشكي</a:t>
            </a:r>
            <a:r>
              <a:rPr lang="fa-IR" sz="2000" dirty="0">
                <a:cs typeface="B Badr" panose="00000400000000000000" pitchFamily="2" charset="-78"/>
              </a:rPr>
              <a:t> و حرفه </a:t>
            </a:r>
            <a:r>
              <a:rPr lang="fa-IR" sz="2000" dirty="0" err="1">
                <a:cs typeface="B Badr" panose="00000400000000000000" pitchFamily="2" charset="-78"/>
              </a:rPr>
              <a:t>هاي</a:t>
            </a:r>
            <a:r>
              <a:rPr lang="fa-IR" sz="2000" dirty="0">
                <a:cs typeface="B Badr" panose="00000400000000000000" pitchFamily="2" charset="-78"/>
              </a:rPr>
              <a:t> وابسته در مؤسسات </a:t>
            </a:r>
            <a:r>
              <a:rPr lang="fa-IR" sz="2000" dirty="0" err="1">
                <a:cs typeface="B Badr" panose="00000400000000000000" pitchFamily="2" charset="-78"/>
              </a:rPr>
              <a:t>پزشكي</a:t>
            </a:r>
            <a:r>
              <a:rPr lang="fa-IR" sz="2000" dirty="0">
                <a:cs typeface="B Badr" panose="00000400000000000000" pitchFamily="2" charset="-78"/>
              </a:rPr>
              <a:t> و مطب ممنوع است</a:t>
            </a:r>
            <a:r>
              <a:rPr lang="en-US" sz="2000" dirty="0">
                <a:cs typeface="B Badr" panose="00000400000000000000" pitchFamily="2" charset="-78"/>
              </a:rPr>
              <a:t>.</a:t>
            </a:r>
          </a:p>
          <a:p>
            <a:pPr algn="r" rtl="1"/>
            <a:r>
              <a:rPr lang="fa-IR" sz="2000" dirty="0">
                <a:cs typeface="B Badr" panose="00000400000000000000" pitchFamily="2" charset="-78"/>
              </a:rPr>
              <a:t>ماده 26</a:t>
            </a:r>
            <a:r>
              <a:rPr lang="en-US" sz="2000" dirty="0">
                <a:cs typeface="B Badr" panose="00000400000000000000" pitchFamily="2" charset="-78"/>
              </a:rPr>
              <a:t> - </a:t>
            </a:r>
            <a:r>
              <a:rPr lang="fa-IR" sz="2000" dirty="0" err="1">
                <a:cs typeface="B Badr" panose="00000400000000000000" pitchFamily="2" charset="-78"/>
              </a:rPr>
              <a:t>شاغلين</a:t>
            </a:r>
            <a:r>
              <a:rPr lang="fa-IR" sz="2000" dirty="0">
                <a:cs typeface="B Badr" panose="00000400000000000000" pitchFamily="2" charset="-78"/>
              </a:rPr>
              <a:t> حرفه </a:t>
            </a:r>
            <a:r>
              <a:rPr lang="fa-IR" sz="2000" dirty="0" err="1">
                <a:cs typeface="B Badr" panose="00000400000000000000" pitchFamily="2" charset="-78"/>
              </a:rPr>
              <a:t>هاي</a:t>
            </a:r>
            <a:r>
              <a:rPr lang="fa-IR" sz="2000" dirty="0">
                <a:cs typeface="B Badr" panose="00000400000000000000" pitchFamily="2" charset="-78"/>
              </a:rPr>
              <a:t> </a:t>
            </a:r>
            <a:r>
              <a:rPr lang="fa-IR" sz="2000" dirty="0" err="1">
                <a:cs typeface="B Badr" panose="00000400000000000000" pitchFamily="2" charset="-78"/>
              </a:rPr>
              <a:t>پزشكي</a:t>
            </a:r>
            <a:r>
              <a:rPr lang="fa-IR" sz="2000" dirty="0">
                <a:cs typeface="B Badr" panose="00000400000000000000" pitchFamily="2" charset="-78"/>
              </a:rPr>
              <a:t> </a:t>
            </a:r>
            <a:r>
              <a:rPr lang="fa-IR" sz="2000" dirty="0" err="1">
                <a:cs typeface="B Badr" panose="00000400000000000000" pitchFamily="2" charset="-78"/>
              </a:rPr>
              <a:t>مكلفند</a:t>
            </a:r>
            <a:r>
              <a:rPr lang="fa-IR" sz="2000" dirty="0">
                <a:cs typeface="B Badr" panose="00000400000000000000" pitchFamily="2" charset="-78"/>
              </a:rPr>
              <a:t> </a:t>
            </a:r>
            <a:r>
              <a:rPr lang="fa-IR" sz="2000" dirty="0" err="1">
                <a:cs typeface="B Badr" panose="00000400000000000000" pitchFamily="2" charset="-78"/>
              </a:rPr>
              <a:t>نشاني</a:t>
            </a:r>
            <a:r>
              <a:rPr lang="fa-IR" sz="2000" dirty="0">
                <a:cs typeface="B Badr" panose="00000400000000000000" pitchFamily="2" charset="-78"/>
              </a:rPr>
              <a:t> و </a:t>
            </a:r>
            <a:r>
              <a:rPr lang="fa-IR" sz="2000" dirty="0" err="1">
                <a:cs typeface="B Badr" panose="00000400000000000000" pitchFamily="2" charset="-78"/>
              </a:rPr>
              <a:t>تغيير</a:t>
            </a:r>
            <a:r>
              <a:rPr lang="fa-IR" sz="2000" dirty="0">
                <a:cs typeface="B Badr" panose="00000400000000000000" pitchFamily="2" charset="-78"/>
              </a:rPr>
              <a:t> </a:t>
            </a:r>
            <a:r>
              <a:rPr lang="fa-IR" sz="2000" dirty="0" err="1">
                <a:cs typeface="B Badr" panose="00000400000000000000" pitchFamily="2" charset="-78"/>
              </a:rPr>
              <a:t>نشاني</a:t>
            </a:r>
            <a:r>
              <a:rPr lang="fa-IR" sz="2000" dirty="0">
                <a:cs typeface="B Badr" panose="00000400000000000000" pitchFamily="2" charset="-78"/>
              </a:rPr>
              <a:t> و </a:t>
            </a:r>
            <a:r>
              <a:rPr lang="fa-IR" sz="2000" dirty="0" err="1">
                <a:cs typeface="B Badr" panose="00000400000000000000" pitchFamily="2" charset="-78"/>
              </a:rPr>
              <a:t>تعطيل</a:t>
            </a:r>
            <a:r>
              <a:rPr lang="fa-IR" sz="2000" dirty="0">
                <a:cs typeface="B Badr" panose="00000400000000000000" pitchFamily="2" charset="-78"/>
              </a:rPr>
              <a:t> مطب و مؤسسات </a:t>
            </a:r>
            <a:r>
              <a:rPr lang="fa-IR" sz="2000" dirty="0" err="1">
                <a:cs typeface="B Badr" panose="00000400000000000000" pitchFamily="2" charset="-78"/>
              </a:rPr>
              <a:t>پزشكي</a:t>
            </a:r>
            <a:r>
              <a:rPr lang="fa-IR" sz="2000" dirty="0">
                <a:cs typeface="B Badr" panose="00000400000000000000" pitchFamily="2" charset="-78"/>
              </a:rPr>
              <a:t> خود را به سازمان نظام </a:t>
            </a:r>
            <a:r>
              <a:rPr lang="fa-IR" sz="2000" dirty="0" err="1">
                <a:cs typeface="B Badr" panose="00000400000000000000" pitchFamily="2" charset="-78"/>
              </a:rPr>
              <a:t>پزشكي</a:t>
            </a:r>
            <a:r>
              <a:rPr lang="fa-IR" sz="2000" dirty="0">
                <a:cs typeface="B Badr" panose="00000400000000000000" pitchFamily="2" charset="-78"/>
              </a:rPr>
              <a:t> محل اطلاع دهند</a:t>
            </a:r>
            <a:r>
              <a:rPr lang="en-US" sz="2000" dirty="0">
                <a:cs typeface="B Badr" panose="00000400000000000000" pitchFamily="2" charset="-78"/>
              </a:rPr>
              <a:t> .</a:t>
            </a:r>
          </a:p>
          <a:p>
            <a:pPr algn="r" rtl="1"/>
            <a:r>
              <a:rPr lang="fa-IR" sz="2000" dirty="0">
                <a:cs typeface="B Badr" panose="00000400000000000000" pitchFamily="2" charset="-78"/>
              </a:rPr>
              <a:t>ماده 27- </a:t>
            </a:r>
            <a:r>
              <a:rPr lang="fa-IR" sz="2000" dirty="0" err="1">
                <a:cs typeface="B Badr" panose="00000400000000000000" pitchFamily="2" charset="-78"/>
              </a:rPr>
              <a:t>شاغلين</a:t>
            </a:r>
            <a:r>
              <a:rPr lang="fa-IR" sz="2000" dirty="0">
                <a:cs typeface="B Badr" panose="00000400000000000000" pitchFamily="2" charset="-78"/>
              </a:rPr>
              <a:t> حرفه </a:t>
            </a:r>
            <a:r>
              <a:rPr lang="fa-IR" sz="2000" dirty="0" err="1">
                <a:cs typeface="B Badr" panose="00000400000000000000" pitchFamily="2" charset="-78"/>
              </a:rPr>
              <a:t>هاي</a:t>
            </a:r>
            <a:r>
              <a:rPr lang="fa-IR" sz="2000" dirty="0">
                <a:cs typeface="B Badr" panose="00000400000000000000" pitchFamily="2" charset="-78"/>
              </a:rPr>
              <a:t> </a:t>
            </a:r>
            <a:r>
              <a:rPr lang="fa-IR" sz="2000" dirty="0" err="1">
                <a:cs typeface="B Badr" panose="00000400000000000000" pitchFamily="2" charset="-78"/>
              </a:rPr>
              <a:t>پزشكي</a:t>
            </a:r>
            <a:r>
              <a:rPr lang="fa-IR" sz="2000" dirty="0">
                <a:cs typeface="B Badr" panose="00000400000000000000" pitchFamily="2" charset="-78"/>
              </a:rPr>
              <a:t> </a:t>
            </a:r>
            <a:r>
              <a:rPr lang="fa-IR" sz="2000" dirty="0" err="1">
                <a:cs typeface="B Badr" panose="00000400000000000000" pitchFamily="2" charset="-78"/>
              </a:rPr>
              <a:t>مكلفند</a:t>
            </a:r>
            <a:r>
              <a:rPr lang="fa-IR" sz="2000" dirty="0">
                <a:cs typeface="B Badr" panose="00000400000000000000" pitchFamily="2" charset="-78"/>
              </a:rPr>
              <a:t> در موارد </a:t>
            </a:r>
            <a:r>
              <a:rPr lang="fa-IR" sz="2000" dirty="0" err="1">
                <a:cs typeface="B Badr" panose="00000400000000000000" pitchFamily="2" charset="-78"/>
              </a:rPr>
              <a:t>فوريتهاي</a:t>
            </a:r>
            <a:r>
              <a:rPr lang="fa-IR" sz="2000" dirty="0">
                <a:cs typeface="B Badr" panose="00000400000000000000" pitchFamily="2" charset="-78"/>
              </a:rPr>
              <a:t> </a:t>
            </a:r>
            <a:r>
              <a:rPr lang="fa-IR" sz="2000" dirty="0" err="1">
                <a:cs typeface="B Badr" panose="00000400000000000000" pitchFamily="2" charset="-78"/>
              </a:rPr>
              <a:t>پزشكي</a:t>
            </a:r>
            <a:r>
              <a:rPr lang="fa-IR" sz="2000" dirty="0">
                <a:cs typeface="B Badr" panose="00000400000000000000" pitchFamily="2" charset="-78"/>
              </a:rPr>
              <a:t> اقدامات مناسب و لازم را </a:t>
            </a:r>
            <a:r>
              <a:rPr lang="fa-IR" sz="2000" dirty="0" err="1">
                <a:cs typeface="B Badr" panose="00000400000000000000" pitchFamily="2" charset="-78"/>
              </a:rPr>
              <a:t>براي</a:t>
            </a:r>
            <a:r>
              <a:rPr lang="fa-IR" sz="2000" dirty="0">
                <a:cs typeface="B Badr" panose="00000400000000000000" pitchFamily="2" charset="-78"/>
              </a:rPr>
              <a:t> نجات </a:t>
            </a:r>
            <a:r>
              <a:rPr lang="fa-IR" sz="2000" dirty="0" err="1">
                <a:cs typeface="B Badr" panose="00000400000000000000" pitchFamily="2" charset="-78"/>
              </a:rPr>
              <a:t>بيمار</a:t>
            </a:r>
            <a:r>
              <a:rPr lang="fa-IR" sz="2000" dirty="0">
                <a:cs typeface="B Badr" panose="00000400000000000000" pitchFamily="2" charset="-78"/>
              </a:rPr>
              <a:t> بدون فوت وقت انجام دهند</a:t>
            </a:r>
            <a:r>
              <a:rPr lang="en-US" sz="2000" dirty="0">
                <a:cs typeface="B Badr" panose="00000400000000000000" pitchFamily="2" charset="-78"/>
              </a:rPr>
              <a:t>.</a:t>
            </a:r>
          </a:p>
          <a:p>
            <a:pPr algn="r" rtl="1"/>
            <a:r>
              <a:rPr lang="fa-IR" sz="2000" dirty="0">
                <a:cs typeface="B Badr" panose="00000400000000000000" pitchFamily="2" charset="-78"/>
              </a:rPr>
              <a:t>ماده 28</a:t>
            </a:r>
            <a:r>
              <a:rPr lang="en-US" sz="2000" dirty="0">
                <a:cs typeface="B Badr" panose="00000400000000000000" pitchFamily="2" charset="-78"/>
              </a:rPr>
              <a:t> - </a:t>
            </a:r>
            <a:r>
              <a:rPr lang="fa-IR" sz="2000" dirty="0" err="1">
                <a:cs typeface="B Badr" panose="00000400000000000000" pitchFamily="2" charset="-78"/>
              </a:rPr>
              <a:t>مسؤلان</a:t>
            </a:r>
            <a:r>
              <a:rPr lang="fa-IR" sz="2000" dirty="0">
                <a:cs typeface="B Badr" panose="00000400000000000000" pitchFamily="2" charset="-78"/>
              </a:rPr>
              <a:t> </a:t>
            </a:r>
            <a:r>
              <a:rPr lang="fa-IR" sz="2000" dirty="0" err="1">
                <a:cs typeface="B Badr" panose="00000400000000000000" pitchFamily="2" charset="-78"/>
              </a:rPr>
              <a:t>فني</a:t>
            </a:r>
            <a:r>
              <a:rPr lang="fa-IR" sz="2000" dirty="0">
                <a:cs typeface="B Badr" panose="00000400000000000000" pitchFamily="2" charset="-78"/>
              </a:rPr>
              <a:t> مؤسسات </a:t>
            </a:r>
            <a:r>
              <a:rPr lang="fa-IR" sz="2000" dirty="0" err="1">
                <a:cs typeface="B Badr" panose="00000400000000000000" pitchFamily="2" charset="-78"/>
              </a:rPr>
              <a:t>پزشكي</a:t>
            </a:r>
            <a:r>
              <a:rPr lang="fa-IR" sz="2000" dirty="0">
                <a:cs typeface="B Badr" panose="00000400000000000000" pitchFamily="2" charset="-78"/>
              </a:rPr>
              <a:t> اعم از </a:t>
            </a:r>
            <a:r>
              <a:rPr lang="fa-IR" sz="2000" dirty="0" err="1">
                <a:cs typeface="B Badr" panose="00000400000000000000" pitchFamily="2" charset="-78"/>
              </a:rPr>
              <a:t>دولتي</a:t>
            </a:r>
            <a:r>
              <a:rPr lang="fa-IR" sz="2000" dirty="0">
                <a:cs typeface="B Badr" panose="00000400000000000000" pitchFamily="2" charset="-78"/>
              </a:rPr>
              <a:t>، عمومی، </a:t>
            </a:r>
            <a:r>
              <a:rPr lang="fa-IR" sz="2000" dirty="0" err="1">
                <a:cs typeface="B Badr" panose="00000400000000000000" pitchFamily="2" charset="-78"/>
              </a:rPr>
              <a:t>خصوصي</a:t>
            </a:r>
            <a:r>
              <a:rPr lang="fa-IR" sz="2000" dirty="0">
                <a:cs typeface="B Badr" panose="00000400000000000000" pitchFamily="2" charset="-78"/>
              </a:rPr>
              <a:t> و </a:t>
            </a:r>
            <a:r>
              <a:rPr lang="fa-IR" sz="2000" dirty="0" err="1">
                <a:cs typeface="B Badr" panose="00000400000000000000" pitchFamily="2" charset="-78"/>
              </a:rPr>
              <a:t>خيريه</a:t>
            </a:r>
            <a:r>
              <a:rPr lang="fa-IR" sz="2000" dirty="0">
                <a:cs typeface="B Badr" panose="00000400000000000000" pitchFamily="2" charset="-78"/>
              </a:rPr>
              <a:t> </a:t>
            </a:r>
            <a:r>
              <a:rPr lang="fa-IR" sz="2000" dirty="0" err="1">
                <a:cs typeface="B Badr" panose="00000400000000000000" pitchFamily="2" charset="-78"/>
              </a:rPr>
              <a:t>مكلفند</a:t>
            </a:r>
            <a:r>
              <a:rPr lang="fa-IR" sz="2000" dirty="0">
                <a:cs typeface="B Badr" panose="00000400000000000000" pitchFamily="2" charset="-78"/>
              </a:rPr>
              <a:t> علاوه بر </a:t>
            </a:r>
            <a:r>
              <a:rPr lang="fa-IR" sz="2000" dirty="0" err="1">
                <a:cs typeface="B Badr" panose="00000400000000000000" pitchFamily="2" charset="-78"/>
              </a:rPr>
              <a:t>قوانين</a:t>
            </a:r>
            <a:r>
              <a:rPr lang="fa-IR" sz="2000" dirty="0">
                <a:cs typeface="B Badr" panose="00000400000000000000" pitchFamily="2" charset="-78"/>
              </a:rPr>
              <a:t> و مقررات موجود در </a:t>
            </a:r>
            <a:r>
              <a:rPr lang="fa-IR" sz="2000" dirty="0" err="1">
                <a:cs typeface="B Badr" panose="00000400000000000000" pitchFamily="2" charset="-78"/>
              </a:rPr>
              <a:t>آئين</a:t>
            </a:r>
            <a:r>
              <a:rPr lang="fa-IR" sz="2000" dirty="0">
                <a:cs typeface="B Badr" panose="00000400000000000000" pitchFamily="2" charset="-78"/>
              </a:rPr>
              <a:t> نامه </a:t>
            </a:r>
            <a:r>
              <a:rPr lang="fa-IR" sz="2000" dirty="0" err="1">
                <a:cs typeface="B Badr" panose="00000400000000000000" pitchFamily="2" charset="-78"/>
              </a:rPr>
              <a:t>هاي</a:t>
            </a:r>
            <a:r>
              <a:rPr lang="fa-IR" sz="2000" dirty="0">
                <a:cs typeface="B Badr" panose="00000400000000000000" pitchFamily="2" charset="-78"/>
              </a:rPr>
              <a:t> مصوب وزارت بهداشت ، درمان و آموزش </a:t>
            </a:r>
            <a:r>
              <a:rPr lang="fa-IR" sz="2000" dirty="0" err="1">
                <a:cs typeface="B Badr" panose="00000400000000000000" pitchFamily="2" charset="-78"/>
              </a:rPr>
              <a:t>پزشكي</a:t>
            </a:r>
            <a:r>
              <a:rPr lang="fa-IR" sz="2000" dirty="0">
                <a:cs typeface="B Badr" panose="00000400000000000000" pitchFamily="2" charset="-78"/>
              </a:rPr>
              <a:t> و سازمان نظام </a:t>
            </a:r>
            <a:r>
              <a:rPr lang="fa-IR" sz="2000" dirty="0" err="1">
                <a:cs typeface="B Badr" panose="00000400000000000000" pitchFamily="2" charset="-78"/>
              </a:rPr>
              <a:t>پزشكي</a:t>
            </a:r>
            <a:r>
              <a:rPr lang="fa-IR" sz="2000" dirty="0">
                <a:cs typeface="B Badr" panose="00000400000000000000" pitchFamily="2" charset="-78"/>
              </a:rPr>
              <a:t> ، ضوابط </a:t>
            </a:r>
            <a:r>
              <a:rPr lang="fa-IR" sz="2000" dirty="0" err="1">
                <a:cs typeface="B Badr" panose="00000400000000000000" pitchFamily="2" charset="-78"/>
              </a:rPr>
              <a:t>علمي</a:t>
            </a:r>
            <a:r>
              <a:rPr lang="fa-IR" sz="2000" dirty="0">
                <a:cs typeface="B Badr" panose="00000400000000000000" pitchFamily="2" charset="-78"/>
              </a:rPr>
              <a:t> و حرفه </a:t>
            </a:r>
            <a:r>
              <a:rPr lang="fa-IR" sz="2000" dirty="0" err="1">
                <a:cs typeface="B Badr" panose="00000400000000000000" pitchFamily="2" charset="-78"/>
              </a:rPr>
              <a:t>اي</a:t>
            </a:r>
            <a:r>
              <a:rPr lang="fa-IR" sz="2000" dirty="0">
                <a:cs typeface="B Badr" panose="00000400000000000000" pitchFamily="2" charset="-78"/>
              </a:rPr>
              <a:t> </a:t>
            </a:r>
            <a:r>
              <a:rPr lang="fa-IR" sz="2000" dirty="0" err="1">
                <a:cs typeface="B Badr" panose="00000400000000000000" pitchFamily="2" charset="-78"/>
              </a:rPr>
              <a:t>ذيربط</a:t>
            </a:r>
            <a:r>
              <a:rPr lang="fa-IR" sz="2000" dirty="0">
                <a:cs typeface="B Badr" panose="00000400000000000000" pitchFamily="2" charset="-78"/>
              </a:rPr>
              <a:t> را </a:t>
            </a:r>
            <a:r>
              <a:rPr lang="fa-IR" sz="2000" dirty="0" err="1">
                <a:cs typeface="B Badr" panose="00000400000000000000" pitchFamily="2" charset="-78"/>
              </a:rPr>
              <a:t>رعايت</a:t>
            </a:r>
            <a:r>
              <a:rPr lang="fa-IR" sz="2000" dirty="0">
                <a:cs typeface="B Badr" panose="00000400000000000000" pitchFamily="2" charset="-78"/>
              </a:rPr>
              <a:t> </a:t>
            </a:r>
            <a:r>
              <a:rPr lang="fa-IR" sz="2000" dirty="0" err="1">
                <a:cs typeface="B Badr" panose="00000400000000000000" pitchFamily="2" charset="-78"/>
              </a:rPr>
              <a:t>كنند</a:t>
            </a:r>
            <a:r>
              <a:rPr lang="en-US" sz="2000" dirty="0">
                <a:cs typeface="B Badr" panose="00000400000000000000" pitchFamily="2" charset="-78"/>
              </a:rPr>
              <a:t> .</a:t>
            </a:r>
          </a:p>
          <a:p>
            <a:pPr algn="r" rtl="1"/>
            <a:r>
              <a:rPr lang="fa-IR" sz="2000" dirty="0">
                <a:cs typeface="B Badr" panose="00000400000000000000" pitchFamily="2" charset="-78"/>
              </a:rPr>
              <a:t>ماده 29-درصورت اتمام اعتبار و یا ابطال پروانه مطب، شاغلین حرف پزشکی مجاز به فعالیت پس از آن </a:t>
            </a:r>
            <a:r>
              <a:rPr lang="fa-IR" sz="2000" dirty="0" err="1">
                <a:cs typeface="B Badr" panose="00000400000000000000" pitchFamily="2" charset="-78"/>
              </a:rPr>
              <a:t>نمی</a:t>
            </a:r>
            <a:r>
              <a:rPr lang="fa-IR" sz="2000" dirty="0">
                <a:cs typeface="B Badr" panose="00000400000000000000" pitchFamily="2" charset="-78"/>
              </a:rPr>
              <a:t> باشند</a:t>
            </a:r>
            <a:r>
              <a:rPr lang="en-US" sz="2000" dirty="0">
                <a:cs typeface="B Badr" panose="00000400000000000000" pitchFamily="2" charset="-78"/>
              </a:rPr>
              <a:t> .</a:t>
            </a:r>
          </a:p>
          <a:p>
            <a:pPr algn="r" rtl="1"/>
            <a:endParaRPr lang="en-US" sz="2000" dirty="0">
              <a:cs typeface="B Badr" panose="000004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11051" cy="1476375"/>
          </a:xfrm>
          <a:prstGeom prst="rect">
            <a:avLst/>
          </a:prstGeom>
        </p:spPr>
      </p:pic>
    </p:spTree>
    <p:extLst>
      <p:ext uri="{BB962C8B-B14F-4D97-AF65-F5344CB8AC3E}">
        <p14:creationId xmlns:p14="http://schemas.microsoft.com/office/powerpoint/2010/main" val="317913677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2" end="2"/>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4" end="4"/>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5" end="5"/>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6" end="6"/>
                                            </p:tx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7" end="7"/>
                                            </p:txEl>
                                          </p:spTgt>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880" y="371203"/>
            <a:ext cx="7955280" cy="933722"/>
          </a:xfrm>
        </p:spPr>
        <p:txBody>
          <a:bodyPr>
            <a:noAutofit/>
          </a:bodyPr>
          <a:lstStyle/>
          <a:p>
            <a:pPr algn="ctr" rtl="1"/>
            <a:r>
              <a:rPr lang="fa-IR" sz="1800" dirty="0">
                <a:solidFill>
                  <a:srgbClr val="FF0000"/>
                </a:solidFill>
                <a:cs typeface="B Titr" panose="00000700000000000000" pitchFamily="2" charset="-78"/>
              </a:rPr>
              <a:t>آیین نامه انتظامی رسیدگی به تخلفات صنفی و حرفه ای شاغلین حرفه های پزشکی و وابسته</a:t>
            </a:r>
            <a:endParaRPr lang="en-US" sz="1800" dirty="0">
              <a:solidFill>
                <a:srgbClr val="FF0000"/>
              </a:solidFill>
              <a:cs typeface="B Titr" panose="00000700000000000000" pitchFamily="2" charset="-78"/>
            </a:endParaRPr>
          </a:p>
        </p:txBody>
      </p:sp>
      <p:sp>
        <p:nvSpPr>
          <p:cNvPr id="3" name="Text Placeholder 2"/>
          <p:cNvSpPr>
            <a:spLocks noGrp="1"/>
          </p:cNvSpPr>
          <p:nvPr>
            <p:ph type="body" idx="4294967295"/>
          </p:nvPr>
        </p:nvSpPr>
        <p:spPr>
          <a:xfrm>
            <a:off x="251301" y="1766414"/>
            <a:ext cx="11628438" cy="4938713"/>
          </a:xfrm>
        </p:spPr>
        <p:txBody>
          <a:bodyPr>
            <a:normAutofit lnSpcReduction="10000"/>
          </a:bodyPr>
          <a:lstStyle/>
          <a:p>
            <a:pPr algn="r" rtl="1"/>
            <a:r>
              <a:rPr lang="fa-IR" sz="2600" dirty="0">
                <a:cs typeface="B Badr" panose="00000400000000000000" pitchFamily="2" charset="-78"/>
              </a:rPr>
              <a:t>ماده 30</a:t>
            </a:r>
            <a:r>
              <a:rPr lang="en-US" sz="2600" dirty="0">
                <a:cs typeface="B Badr" panose="00000400000000000000" pitchFamily="2" charset="-78"/>
              </a:rPr>
              <a:t> - </a:t>
            </a:r>
            <a:r>
              <a:rPr lang="fa-IR" sz="2600" dirty="0">
                <a:cs typeface="B Badr" panose="00000400000000000000" pitchFamily="2" charset="-78"/>
              </a:rPr>
              <a:t>بکارگیری و استفاده از افراد دارای صلاحیت در امور پزشکی و حرفه های وابسته ولی فاقد پروانه مطب در موسسات پزشکی ممنوع است</a:t>
            </a:r>
            <a:r>
              <a:rPr lang="en-US" sz="2600" dirty="0">
                <a:cs typeface="B Badr" panose="00000400000000000000" pitchFamily="2" charset="-78"/>
              </a:rPr>
              <a:t> .</a:t>
            </a:r>
          </a:p>
          <a:p>
            <a:pPr algn="just" rtl="1"/>
            <a:r>
              <a:rPr lang="fa-IR" sz="2600" dirty="0">
                <a:cs typeface="B Badr" panose="00000400000000000000" pitchFamily="2" charset="-78"/>
              </a:rPr>
              <a:t>ماده 31</a:t>
            </a:r>
            <a:r>
              <a:rPr lang="en-US" sz="2600" dirty="0">
                <a:cs typeface="B Badr" panose="00000400000000000000" pitchFamily="2" charset="-78"/>
              </a:rPr>
              <a:t> - </a:t>
            </a:r>
            <a:r>
              <a:rPr lang="fa-IR" sz="2600" dirty="0">
                <a:cs typeface="B Badr" panose="00000400000000000000" pitchFamily="2" charset="-78"/>
              </a:rPr>
              <a:t>شاغلان حرف پزشکی می توانند منحصرا</a:t>
            </a:r>
            <a:r>
              <a:rPr lang="en-US" sz="2600" dirty="0">
                <a:cs typeface="B Badr" panose="00000400000000000000" pitchFamily="2" charset="-78"/>
              </a:rPr>
              <a:t>  </a:t>
            </a:r>
            <a:r>
              <a:rPr lang="fa-IR" sz="2600" dirty="0">
                <a:cs typeface="B Badr" panose="00000400000000000000" pitchFamily="2" charset="-78"/>
              </a:rPr>
              <a:t>به درمان آن گروه از بیماران بپردازند که در دوران تحصیل دوره آموزشی آن را طی نموده و یامدارک لازم را از مراکز مجازی که به </a:t>
            </a:r>
            <a:r>
              <a:rPr lang="fa-IR" sz="2600" dirty="0" smtClean="0">
                <a:cs typeface="B Badr" panose="00000400000000000000" pitchFamily="2" charset="-78"/>
              </a:rPr>
              <a:t>تایید </a:t>
            </a:r>
            <a:r>
              <a:rPr lang="fa-IR" sz="2600" dirty="0">
                <a:cs typeface="B Badr" panose="00000400000000000000" pitchFamily="2" charset="-78"/>
              </a:rPr>
              <a:t>وزارت بهداشت، درمان و آموزش پزشکی رسیده باشد، اخذ نموده باشند</a:t>
            </a:r>
            <a:r>
              <a:rPr lang="en-US" sz="2600" dirty="0">
                <a:cs typeface="B Badr" panose="00000400000000000000" pitchFamily="2" charset="-78"/>
              </a:rPr>
              <a:t> .</a:t>
            </a:r>
          </a:p>
          <a:p>
            <a:pPr algn="just" rtl="1"/>
            <a:r>
              <a:rPr lang="fa-IR" sz="2600" dirty="0">
                <a:cs typeface="B Badr" panose="00000400000000000000" pitchFamily="2" charset="-78"/>
              </a:rPr>
              <a:t>ماده 34</a:t>
            </a:r>
            <a:r>
              <a:rPr lang="en-US" sz="2600" dirty="0">
                <a:cs typeface="B Badr" panose="00000400000000000000" pitchFamily="2" charset="-78"/>
              </a:rPr>
              <a:t> -</a:t>
            </a:r>
            <a:r>
              <a:rPr lang="fa-IR" sz="2600" dirty="0">
                <a:cs typeface="B Badr" panose="00000400000000000000" pitchFamily="2" charset="-78"/>
              </a:rPr>
              <a:t>چنانچه صاحبان حرف پزشکی به مشکلات روحی، روانی </a:t>
            </a:r>
            <a:r>
              <a:rPr lang="fa-IR" sz="2600" dirty="0" err="1">
                <a:cs typeface="B Badr" panose="00000400000000000000" pitchFamily="2" charset="-78"/>
              </a:rPr>
              <a:t>یاجسمی</a:t>
            </a:r>
            <a:r>
              <a:rPr lang="fa-IR" sz="2600" dirty="0">
                <a:cs typeface="B Badr" panose="00000400000000000000" pitchFamily="2" charset="-78"/>
              </a:rPr>
              <a:t> مبتلا گردند که </a:t>
            </a:r>
            <a:r>
              <a:rPr lang="fa-IR" sz="2600" dirty="0" err="1">
                <a:cs typeface="B Badr" panose="00000400000000000000" pitchFamily="2" charset="-78"/>
              </a:rPr>
              <a:t>ماهیتا</a:t>
            </a:r>
            <a:r>
              <a:rPr lang="fa-IR" sz="2600" dirty="0">
                <a:cs typeface="B Badr" panose="00000400000000000000" pitchFamily="2" charset="-78"/>
              </a:rPr>
              <a:t> </a:t>
            </a:r>
            <a:r>
              <a:rPr lang="en-US" sz="2600" dirty="0">
                <a:cs typeface="B Badr" panose="00000400000000000000" pitchFamily="2" charset="-78"/>
              </a:rPr>
              <a:t>» </a:t>
            </a:r>
            <a:r>
              <a:rPr lang="fa-IR" sz="2600" dirty="0">
                <a:cs typeface="B Badr" panose="00000400000000000000" pitchFamily="2" charset="-78"/>
              </a:rPr>
              <a:t>منجر به ارائه اختال در فعالیت </a:t>
            </a:r>
            <a:r>
              <a:rPr lang="fa-IR" sz="2600" dirty="0" smtClean="0">
                <a:cs typeface="B Badr" panose="00000400000000000000" pitchFamily="2" charset="-78"/>
              </a:rPr>
              <a:t>های</a:t>
            </a:r>
            <a:r>
              <a:rPr lang="en-US" sz="2600" dirty="0" smtClean="0">
                <a:cs typeface="B Badr" panose="00000400000000000000" pitchFamily="2" charset="-78"/>
              </a:rPr>
              <a:t> </a:t>
            </a:r>
            <a:r>
              <a:rPr lang="fa-IR" sz="2600" dirty="0" smtClean="0">
                <a:cs typeface="B Badr" panose="00000400000000000000" pitchFamily="2" charset="-78"/>
              </a:rPr>
              <a:t>درمانی </a:t>
            </a:r>
            <a:r>
              <a:rPr lang="fa-IR" sz="2600" dirty="0">
                <a:cs typeface="B Badr" panose="00000400000000000000" pitchFamily="2" charset="-78"/>
              </a:rPr>
              <a:t>آنها شود، تصمیم گیری در نحوه ادامه فعالیت درمانی نامبردگان به کمیسیون پنج نفره متشکل از نمایندگان سازمان نظام پزشکی و سازمان پزشکی قانونی و سه نفر از کارشناسان رشته مربوطه خواهد بود</a:t>
            </a:r>
            <a:r>
              <a:rPr lang="en-US" sz="2600" dirty="0">
                <a:cs typeface="B Badr" panose="00000400000000000000" pitchFamily="2" charset="-78"/>
              </a:rPr>
              <a:t> .</a:t>
            </a:r>
          </a:p>
          <a:p>
            <a:pPr algn="just" rtl="1"/>
            <a:r>
              <a:rPr lang="fa-IR" sz="2600" dirty="0">
                <a:cs typeface="B Badr" panose="00000400000000000000" pitchFamily="2" charset="-78"/>
              </a:rPr>
              <a:t>ماده 35</a:t>
            </a:r>
            <a:r>
              <a:rPr lang="en-US" sz="2600" dirty="0">
                <a:cs typeface="B Badr" panose="00000400000000000000" pitchFamily="2" charset="-78"/>
              </a:rPr>
              <a:t> - </a:t>
            </a:r>
            <a:r>
              <a:rPr lang="fa-IR" sz="2600" dirty="0">
                <a:cs typeface="B Badr" panose="00000400000000000000" pitchFamily="2" charset="-78"/>
              </a:rPr>
              <a:t>درج هرگونه تبلیغات در حیطه دارویی، مواد خوراکی ، آشامیدنی ،آرایشی ، بهداشتی ، مکمل های غذایی ، تجهیزات پزشکی و کلیه خدمات </a:t>
            </a:r>
            <a:r>
              <a:rPr lang="fa-IR" sz="2600" dirty="0" err="1">
                <a:cs typeface="B Badr" panose="00000400000000000000" pitchFamily="2" charset="-78"/>
              </a:rPr>
              <a:t>پزشکی،تشخیصی</a:t>
            </a:r>
            <a:r>
              <a:rPr lang="fa-IR" sz="2600" dirty="0">
                <a:cs typeface="B Badr" panose="00000400000000000000" pitchFamily="2" charset="-78"/>
              </a:rPr>
              <a:t> ، درمانی و پیشگیری بدون اخذ مجوز کتبی تبلیغات از سازمان نظام پزشکی جمهوری اسلامی ایران ممنوع است</a:t>
            </a:r>
            <a:r>
              <a:rPr lang="en-US" sz="2600" dirty="0">
                <a:cs typeface="B Badr" panose="00000400000000000000" pitchFamily="2" charset="-78"/>
              </a:rPr>
              <a:t> </a:t>
            </a:r>
            <a:r>
              <a:rPr lang="en-US" dirty="0"/>
              <a:t>.</a:t>
            </a:r>
          </a:p>
          <a:p>
            <a:pPr algn="r" rtl="1"/>
            <a:endParaRPr lang="en-US"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81091" cy="1304925"/>
          </a:xfrm>
          <a:prstGeom prst="rect">
            <a:avLst/>
          </a:prstGeom>
        </p:spPr>
      </p:pic>
    </p:spTree>
    <p:extLst>
      <p:ext uri="{BB962C8B-B14F-4D97-AF65-F5344CB8AC3E}">
        <p14:creationId xmlns:p14="http://schemas.microsoft.com/office/powerpoint/2010/main" val="4901710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2" end="2"/>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797761"/>
            <a:ext cx="11015663" cy="4375457"/>
          </a:xfrm>
        </p:spPr>
        <p:txBody>
          <a:bodyPr>
            <a:normAutofit/>
          </a:bodyPr>
          <a:lstStyle/>
          <a:p>
            <a:pPr marL="457200" indent="-457200" algn="justLow" rtl="1">
              <a:buFont typeface="Wingdings" pitchFamily="2" charset="2"/>
              <a:buChar char="v"/>
            </a:pPr>
            <a:r>
              <a:rPr lang="fa-IR" sz="2400" dirty="0" smtClean="0">
                <a:solidFill>
                  <a:schemeClr val="tx1"/>
                </a:solidFill>
                <a:cs typeface="B Titr" panose="00000700000000000000" pitchFamily="2" charset="-78"/>
              </a:rPr>
              <a:t>به کارگیری برخی پزشکان ( تمام وقت  درمانی/ هیات علمی)</a:t>
            </a:r>
            <a:r>
              <a:rPr lang="fa-IR" sz="3100" dirty="0" smtClean="0">
                <a:solidFill>
                  <a:schemeClr val="tx1"/>
                </a:solidFill>
                <a:cs typeface="B Badr" panose="00000400000000000000" pitchFamily="2" charset="-78"/>
              </a:rPr>
              <a:t/>
            </a:r>
            <a:br>
              <a:rPr lang="fa-IR" sz="3100" dirty="0" smtClean="0">
                <a:solidFill>
                  <a:schemeClr val="tx1"/>
                </a:solidFill>
                <a:cs typeface="B Badr" panose="00000400000000000000" pitchFamily="2" charset="-78"/>
              </a:rPr>
            </a:br>
            <a:r>
              <a:rPr lang="fa-IR" sz="3100" dirty="0" smtClean="0">
                <a:solidFill>
                  <a:schemeClr val="tx1"/>
                </a:solidFill>
                <a:cs typeface="B Badr" panose="00000400000000000000" pitchFamily="2" charset="-78"/>
              </a:rPr>
              <a:t/>
            </a:r>
            <a:br>
              <a:rPr lang="fa-IR" sz="3100" dirty="0" smtClean="0">
                <a:solidFill>
                  <a:schemeClr val="tx1"/>
                </a:solidFill>
                <a:cs typeface="B Badr" panose="00000400000000000000" pitchFamily="2" charset="-78"/>
              </a:rPr>
            </a:br>
            <a:r>
              <a:rPr lang="fa-IR" sz="3100" dirty="0">
                <a:solidFill>
                  <a:schemeClr val="tx1"/>
                </a:solidFill>
                <a:cs typeface="B Badr" panose="00000400000000000000" pitchFamily="2" charset="-78"/>
              </a:rPr>
              <a:t/>
            </a:r>
            <a:br>
              <a:rPr lang="fa-IR" sz="3100" dirty="0">
                <a:solidFill>
                  <a:schemeClr val="tx1"/>
                </a:solidFill>
                <a:cs typeface="B Badr" panose="00000400000000000000" pitchFamily="2" charset="-78"/>
              </a:rPr>
            </a:br>
            <a:r>
              <a:rPr lang="fa-IR" sz="2800" dirty="0" smtClean="0">
                <a:solidFill>
                  <a:schemeClr val="tx1"/>
                </a:solidFill>
                <a:cs typeface="B Badr" panose="00000400000000000000" pitchFamily="2" charset="-78"/>
              </a:rPr>
              <a:t>د</a:t>
            </a:r>
            <a:r>
              <a:rPr lang="fa-IR" sz="2700" dirty="0" smtClean="0">
                <a:solidFill>
                  <a:schemeClr val="tx1"/>
                </a:solidFill>
                <a:cs typeface="B Badr" panose="00000400000000000000" pitchFamily="2" charset="-78"/>
              </a:rPr>
              <a:t>ر صورت فعالیت در مراکز جراحی محدود و مراکز تشخیصی درمانی سرپایی پروانه مسئول فنی مرکز مربوطه توسط وزارت بهداشت درمان و آموزش پزشکی ابطال می گرددو بیمه های پایه و تکمیلی نسبت به تعلیق قرارداد با مرکز مربوطه اقدام نمایند.</a:t>
            </a:r>
            <a:r>
              <a:rPr lang="ar-SA" sz="2700" dirty="0">
                <a:solidFill>
                  <a:schemeClr val="tx1"/>
                </a:solidFill>
                <a:cs typeface="B Badr" panose="00000400000000000000" pitchFamily="2" charset="-78"/>
              </a:rPr>
              <a:t/>
            </a:r>
            <a:br>
              <a:rPr lang="ar-SA" sz="2700" dirty="0">
                <a:solidFill>
                  <a:schemeClr val="tx1"/>
                </a:solidFill>
                <a:cs typeface="B Badr" panose="00000400000000000000" pitchFamily="2" charset="-78"/>
              </a:rPr>
            </a:br>
            <a:r>
              <a:rPr lang="ar-SA" sz="2700" dirty="0">
                <a:solidFill>
                  <a:schemeClr val="tx1"/>
                </a:solidFill>
                <a:cs typeface="B Badr" panose="00000400000000000000" pitchFamily="2" charset="-78"/>
              </a:rPr>
              <a:t/>
            </a:r>
            <a:br>
              <a:rPr lang="ar-SA" sz="2700" dirty="0">
                <a:solidFill>
                  <a:schemeClr val="tx1"/>
                </a:solidFill>
                <a:cs typeface="B Badr" panose="00000400000000000000" pitchFamily="2" charset="-78"/>
              </a:rPr>
            </a:br>
            <a:r>
              <a:rPr lang="ar-SA" sz="2000" dirty="0">
                <a:solidFill>
                  <a:schemeClr val="bg1"/>
                </a:solidFill>
                <a:cs typeface="B Badr" panose="00000400000000000000" pitchFamily="2" charset="-78"/>
              </a:rPr>
              <a:t/>
            </a:r>
            <a:br>
              <a:rPr lang="ar-SA" sz="2000" dirty="0">
                <a:solidFill>
                  <a:schemeClr val="bg1"/>
                </a:solidFill>
                <a:cs typeface="B Badr" panose="00000400000000000000" pitchFamily="2" charset="-78"/>
              </a:rPr>
            </a:br>
            <a:endParaRPr lang="en-US" sz="2000" dirty="0">
              <a:solidFill>
                <a:schemeClr val="bg1"/>
              </a:solidFill>
              <a:cs typeface="B Badr" panose="00000400000000000000" pitchFamily="2" charset="-78"/>
            </a:endParaRPr>
          </a:p>
        </p:txBody>
      </p:sp>
      <p:sp>
        <p:nvSpPr>
          <p:cNvPr id="3" name="Text Placeholder 2"/>
          <p:cNvSpPr>
            <a:spLocks noGrp="1"/>
          </p:cNvSpPr>
          <p:nvPr>
            <p:ph type="body" idx="4294967295"/>
          </p:nvPr>
        </p:nvSpPr>
        <p:spPr>
          <a:xfrm flipH="1">
            <a:off x="3611563" y="693738"/>
            <a:ext cx="8580437" cy="1295400"/>
          </a:xfrm>
        </p:spPr>
        <p:txBody>
          <a:bodyPr>
            <a:normAutofit fontScale="92500" lnSpcReduction="10000"/>
          </a:bodyPr>
          <a:lstStyle/>
          <a:p>
            <a:pPr algn="ctr" rtl="1"/>
            <a:endParaRPr lang="en-US" sz="3200" dirty="0" smtClean="0">
              <a:solidFill>
                <a:srgbClr val="FF0000"/>
              </a:solidFill>
              <a:latin typeface="IranNastaliq" panose="02000503000000020003" pitchFamily="2" charset="0"/>
              <a:cs typeface="IranNastaliq" panose="02000503000000020003" pitchFamily="2" charset="0"/>
            </a:endParaRPr>
          </a:p>
          <a:p>
            <a:pPr algn="ctr" rtl="1"/>
            <a:r>
              <a:rPr lang="fa-IR" sz="4400" dirty="0" smtClean="0">
                <a:solidFill>
                  <a:srgbClr val="FF0000"/>
                </a:solidFill>
                <a:latin typeface="IranNastaliq" panose="02000503000000020003" pitchFamily="2" charset="0"/>
                <a:cs typeface="IranNastaliq" panose="02000503000000020003" pitchFamily="2" charset="0"/>
              </a:rPr>
              <a:t>نمونه ای از ظرفیت آیین نامه موسسات پزشکی در امر نظارتی با قابلیت بازدارندگی</a:t>
            </a:r>
            <a:endParaRPr lang="en-US" sz="4400" dirty="0">
              <a:solidFill>
                <a:srgbClr val="FF0000"/>
              </a:solidFill>
              <a:latin typeface="IranNastaliq" panose="02000503000000020003" pitchFamily="2" charset="0"/>
              <a:cs typeface="IranNastaliq" panose="02000503000000020003"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371600" cy="1341782"/>
          </a:xfrm>
          <a:prstGeom prst="rect">
            <a:avLst/>
          </a:prstGeom>
        </p:spPr>
      </p:pic>
    </p:spTree>
    <p:extLst>
      <p:ext uri="{BB962C8B-B14F-4D97-AF65-F5344CB8AC3E}">
        <p14:creationId xmlns:p14="http://schemas.microsoft.com/office/powerpoint/2010/main" val="41512714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71167"/>
            <a:ext cx="11074400" cy="2530258"/>
          </a:xfrm>
        </p:spPr>
        <p:txBody>
          <a:bodyPr>
            <a:normAutofit fontScale="90000"/>
          </a:bodyPr>
          <a:lstStyle/>
          <a:p>
            <a:pPr algn="ctr" rtl="1"/>
            <a:r>
              <a:rPr lang="fa-IR" b="1" dirty="0" smtClean="0">
                <a:solidFill>
                  <a:srgbClr val="FF0000"/>
                </a:solidFill>
                <a:cs typeface="2  Davat" pitchFamily="2" charset="-78"/>
              </a:rPr>
              <a:t>سخن را پخته میگویم، سخندان خوب می داند</a:t>
            </a:r>
            <a:br>
              <a:rPr lang="fa-IR" b="1" dirty="0" smtClean="0">
                <a:solidFill>
                  <a:srgbClr val="FF0000"/>
                </a:solidFill>
                <a:cs typeface="2  Davat" pitchFamily="2" charset="-78"/>
              </a:rPr>
            </a:br>
            <a:r>
              <a:rPr lang="fa-IR" b="1" dirty="0" smtClean="0">
                <a:solidFill>
                  <a:srgbClr val="FF0000"/>
                </a:solidFill>
                <a:cs typeface="2  Davat" pitchFamily="2" charset="-78"/>
              </a:rPr>
              <a:t>که دانشمند بی حاصل به یک نادان نمی ارزد</a:t>
            </a:r>
            <a:br>
              <a:rPr lang="fa-IR" b="1" dirty="0" smtClean="0">
                <a:solidFill>
                  <a:srgbClr val="FF0000"/>
                </a:solidFill>
                <a:cs typeface="2  Davat" pitchFamily="2" charset="-78"/>
              </a:rPr>
            </a:br>
            <a:r>
              <a:rPr lang="fa-IR" b="1" dirty="0" smtClean="0">
                <a:solidFill>
                  <a:srgbClr val="FF0000"/>
                </a:solidFill>
                <a:cs typeface="2  Davat" pitchFamily="2" charset="-78"/>
              </a:rPr>
              <a:t/>
            </a:r>
            <a:br>
              <a:rPr lang="fa-IR" b="1" dirty="0" smtClean="0">
                <a:solidFill>
                  <a:srgbClr val="FF0000"/>
                </a:solidFill>
                <a:cs typeface="2  Davat" pitchFamily="2" charset="-78"/>
              </a:rPr>
            </a:br>
            <a:r>
              <a:rPr lang="fa-IR" b="1" dirty="0">
                <a:solidFill>
                  <a:srgbClr val="FF0000"/>
                </a:solidFill>
                <a:cs typeface="2  Davat" pitchFamily="2" charset="-78"/>
              </a:rPr>
              <a:t/>
            </a:r>
            <a:br>
              <a:rPr lang="fa-IR" b="1" dirty="0">
                <a:solidFill>
                  <a:srgbClr val="FF0000"/>
                </a:solidFill>
                <a:cs typeface="2  Davat" pitchFamily="2" charset="-78"/>
              </a:rPr>
            </a:br>
            <a:r>
              <a:rPr lang="fa-IR" b="1" dirty="0" smtClean="0">
                <a:solidFill>
                  <a:srgbClr val="FF0000"/>
                </a:solidFill>
                <a:cs typeface="2  Davat" pitchFamily="2" charset="-78"/>
              </a:rPr>
              <a:t/>
            </a:r>
            <a:br>
              <a:rPr lang="fa-IR" b="1" dirty="0" smtClean="0">
                <a:solidFill>
                  <a:srgbClr val="FF0000"/>
                </a:solidFill>
                <a:cs typeface="2  Davat" pitchFamily="2" charset="-78"/>
              </a:rPr>
            </a:br>
            <a:r>
              <a:rPr lang="fa-IR" sz="3600" b="1" dirty="0" smtClean="0">
                <a:solidFill>
                  <a:srgbClr val="00B0F0"/>
                </a:solidFill>
                <a:cs typeface="2  Davat" pitchFamily="2" charset="-78"/>
              </a:rPr>
              <a:t>مدیریت نظارت و اعتباربخشی معاونت درمان</a:t>
            </a:r>
            <a:r>
              <a:rPr lang="fa-IR" sz="3600" b="1" dirty="0">
                <a:solidFill>
                  <a:srgbClr val="00B0F0"/>
                </a:solidFill>
                <a:cs typeface="2  Davat" pitchFamily="2" charset="-78"/>
              </a:rPr>
              <a:t/>
            </a:r>
            <a:br>
              <a:rPr lang="fa-IR" sz="3600" b="1" dirty="0">
                <a:solidFill>
                  <a:srgbClr val="00B0F0"/>
                </a:solidFill>
                <a:cs typeface="2  Davat" pitchFamily="2" charset="-78"/>
              </a:rPr>
            </a:br>
            <a:r>
              <a:rPr lang="fa-IR" sz="3600" b="1" dirty="0" smtClean="0">
                <a:solidFill>
                  <a:srgbClr val="00B0F0"/>
                </a:solidFill>
                <a:cs typeface="2  Davat" pitchFamily="2" charset="-78"/>
              </a:rPr>
              <a:t>پاییز1402</a:t>
            </a:r>
            <a:br>
              <a:rPr lang="fa-IR" sz="3600" b="1" dirty="0" smtClean="0">
                <a:solidFill>
                  <a:srgbClr val="00B0F0"/>
                </a:solidFill>
                <a:cs typeface="2  Davat" pitchFamily="2" charset="-78"/>
              </a:rPr>
            </a:br>
            <a:r>
              <a:rPr lang="fa-IR" sz="3600" b="1" dirty="0">
                <a:solidFill>
                  <a:srgbClr val="00B0F0"/>
                </a:solidFill>
                <a:cs typeface="2  Davat" pitchFamily="2" charset="-78"/>
              </a:rPr>
              <a:t/>
            </a:r>
            <a:br>
              <a:rPr lang="fa-IR" sz="3600" b="1" dirty="0">
                <a:solidFill>
                  <a:srgbClr val="00B0F0"/>
                </a:solidFill>
                <a:cs typeface="2  Davat" pitchFamily="2" charset="-78"/>
              </a:rPr>
            </a:br>
            <a:endParaRPr lang="en-US" b="1" dirty="0">
              <a:solidFill>
                <a:srgbClr val="00B0F0"/>
              </a:solidFill>
              <a:cs typeface="+mn-cs"/>
            </a:endParaRPr>
          </a:p>
        </p:txBody>
      </p:sp>
    </p:spTree>
    <p:extLst>
      <p:ext uri="{BB962C8B-B14F-4D97-AF65-F5344CB8AC3E}">
        <p14:creationId xmlns:p14="http://schemas.microsoft.com/office/powerpoint/2010/main" val="1263394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08000" y="1295401"/>
            <a:ext cx="109728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altLang="fa-IR" sz="2800" b="1" dirty="0"/>
              <a:t>فروش و تحویل هر گونه دارو ، ملزومات و تجهیزات پزشکی در مطب ممنوع می باشد.</a:t>
            </a:r>
            <a:endParaRPr lang="en-US" altLang="fa-IR" sz="2800" b="1" dirty="0"/>
          </a:p>
          <a:p>
            <a:pPr algn="r" rtl="1" eaLnBrk="1" hangingPunct="1"/>
            <a:endParaRPr lang="en-US" altLang="fa-IR" dirty="0"/>
          </a:p>
        </p:txBody>
      </p:sp>
      <p:sp>
        <p:nvSpPr>
          <p:cNvPr id="3" name="TextBox 2"/>
          <p:cNvSpPr txBox="1">
            <a:spLocks noChangeArrowheads="1"/>
          </p:cNvSpPr>
          <p:nvPr/>
        </p:nvSpPr>
        <p:spPr bwMode="auto">
          <a:xfrm>
            <a:off x="1117600" y="2590803"/>
            <a:ext cx="1036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altLang="fa-IR" sz="2800" b="1" dirty="0">
                <a:cs typeface="B Mitra" pitchFamily="2" charset="-78"/>
              </a:rPr>
              <a:t>معاینه همزمان 2 یا چند بیمار به هیچ وجه مجاز نمی باشد.</a:t>
            </a:r>
            <a:endParaRPr lang="en-US" altLang="fa-IR" sz="2800" b="1" dirty="0">
              <a:cs typeface="B Mitra" pitchFamily="2" charset="-78"/>
            </a:endParaRPr>
          </a:p>
        </p:txBody>
      </p:sp>
      <p:sp>
        <p:nvSpPr>
          <p:cNvPr id="4" name="TextBox 3"/>
          <p:cNvSpPr txBox="1">
            <a:spLocks noChangeArrowheads="1"/>
          </p:cNvSpPr>
          <p:nvPr/>
        </p:nvSpPr>
        <p:spPr bwMode="auto">
          <a:xfrm>
            <a:off x="1117600" y="3352800"/>
            <a:ext cx="10363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fa-IR" altLang="fa-IR" sz="2800" b="1" dirty="0"/>
              <a:t>جهت معاینه بیماران روی تخت معاینه ، از ملحفه سفید و تمیز و سالم و یا از پوشش مناسب ، استفاده شود .</a:t>
            </a:r>
            <a:endParaRPr lang="en-US" altLang="fa-IR" sz="2800" dirty="0"/>
          </a:p>
        </p:txBody>
      </p:sp>
      <p:sp>
        <p:nvSpPr>
          <p:cNvPr id="5" name="TextBox 4"/>
          <p:cNvSpPr txBox="1">
            <a:spLocks noChangeArrowheads="1"/>
          </p:cNvSpPr>
          <p:nvPr/>
        </p:nvSpPr>
        <p:spPr bwMode="auto">
          <a:xfrm>
            <a:off x="1016000" y="5943603"/>
            <a:ext cx="1016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altLang="fa-IR" sz="2800" b="1" dirty="0"/>
              <a:t>کشیدن سیگار د ر مطبها اکیدا ممنوع است</a:t>
            </a:r>
            <a:endParaRPr lang="en-US" altLang="fa-IR" sz="2800" dirty="0"/>
          </a:p>
        </p:txBody>
      </p:sp>
      <p:sp>
        <p:nvSpPr>
          <p:cNvPr id="5126" name="Rectangle 5"/>
          <p:cNvSpPr>
            <a:spLocks noChangeArrowheads="1"/>
          </p:cNvSpPr>
          <p:nvPr/>
        </p:nvSpPr>
        <p:spPr bwMode="auto">
          <a:xfrm>
            <a:off x="1016000" y="4876800"/>
            <a:ext cx="10363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fa-IR" sz="2800" b="1" dirty="0">
                <a:cs typeface="B Mitra" pitchFamily="2" charset="-78"/>
              </a:rPr>
              <a:t>انجام خدمات تزريقات و پانسمان در مطب، پس از اخذ مجوز قانوني مربوط بلامانع است</a:t>
            </a:r>
            <a:endParaRPr lang="en-US" sz="2800" dirty="0">
              <a:cs typeface="B Mitra" pitchFamily="2" charset="-78"/>
            </a:endParaRPr>
          </a:p>
        </p:txBody>
      </p:sp>
    </p:spTree>
    <p:extLst>
      <p:ext uri="{BB962C8B-B14F-4D97-AF65-F5344CB8AC3E}">
        <p14:creationId xmlns:p14="http://schemas.microsoft.com/office/powerpoint/2010/main" val="2654183414"/>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linds(horizontal)">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08000" y="1447800"/>
            <a:ext cx="112776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altLang="fa-IR" sz="2800" b="1" dirty="0"/>
              <a:t>کلیه موسسات ، مطبها و دفاتر کار </a:t>
            </a:r>
            <a:r>
              <a:rPr lang="fa-IR" altLang="fa-IR" sz="2800" b="1" dirty="0"/>
              <a:t>مربوط به شاغلان حرف پزشکی و وابسته پزشکی ، </a:t>
            </a:r>
            <a:r>
              <a:rPr lang="ar-SA" altLang="fa-IR" sz="2800" b="1" dirty="0"/>
              <a:t>الزاما باید دارای تابلو ، سرنسخه و مهر باشند</a:t>
            </a:r>
            <a:endParaRPr lang="en-US" altLang="fa-IR" sz="2800" b="1" dirty="0"/>
          </a:p>
          <a:p>
            <a:pPr algn="r" rtl="1" eaLnBrk="1" hangingPunct="1"/>
            <a:endParaRPr lang="fa-IR" altLang="fa-IR" sz="3200" b="1" dirty="0"/>
          </a:p>
          <a:p>
            <a:pPr algn="r" rtl="1" eaLnBrk="1" hangingPunct="1"/>
            <a:r>
              <a:rPr lang="fa-IR" altLang="fa-IR" sz="2800" b="1" dirty="0"/>
              <a:t>اندازه سرنسخه حداقل </a:t>
            </a:r>
            <a:r>
              <a:rPr lang="en-US" altLang="fa-IR" sz="2800" b="1" dirty="0"/>
              <a:t>cm</a:t>
            </a:r>
            <a:r>
              <a:rPr lang="fa-IR" altLang="fa-IR" sz="2800" b="1" dirty="0"/>
              <a:t>15*10 و حداکثر </a:t>
            </a:r>
            <a:r>
              <a:rPr lang="en-US" altLang="fa-IR" sz="2800" b="1" dirty="0"/>
              <a:t>cm </a:t>
            </a:r>
            <a:r>
              <a:rPr lang="fa-IR" altLang="fa-IR" sz="2800" b="1" dirty="0"/>
              <a:t>30*20</a:t>
            </a:r>
            <a:r>
              <a:rPr lang="en-US" altLang="fa-IR" sz="2800" b="1" dirty="0"/>
              <a:t> </a:t>
            </a:r>
            <a:r>
              <a:rPr lang="fa-IR" altLang="fa-IR" sz="2800" b="1" dirty="0"/>
              <a:t> (</a:t>
            </a:r>
            <a:r>
              <a:rPr lang="en-US" altLang="fa-IR" sz="2800" b="1" dirty="0"/>
              <a:t>(A4 </a:t>
            </a:r>
            <a:r>
              <a:rPr lang="fa-IR" altLang="fa-IR" sz="2800" b="1" dirty="0"/>
              <a:t>باشد</a:t>
            </a:r>
            <a:endParaRPr lang="en-US" altLang="fa-IR" sz="2800" b="1" dirty="0"/>
          </a:p>
          <a:p>
            <a:pPr algn="r" rtl="1" eaLnBrk="1" hangingPunct="1"/>
            <a:endParaRPr lang="fa-IR" altLang="fa-IR" sz="2800" b="1" dirty="0"/>
          </a:p>
          <a:p>
            <a:pPr algn="r" rtl="1" eaLnBrk="1" hangingPunct="1"/>
            <a:r>
              <a:rPr lang="fa-IR" altLang="fa-IR" sz="2800" b="1" dirty="0"/>
              <a:t>درج </a:t>
            </a:r>
            <a:r>
              <a:rPr lang="fa-IR" altLang="fa-IR" sz="2800" b="1" dirty="0" smtClean="0"/>
              <a:t>نام پزشک ،نشانی ، تلفن و عناوین مندرج در پروانه مطب </a:t>
            </a:r>
            <a:r>
              <a:rPr lang="fa-IR" altLang="fa-IR" sz="2800" b="1" dirty="0"/>
              <a:t>در سرنسخه ، الزامی است</a:t>
            </a:r>
            <a:endParaRPr lang="en-US" altLang="fa-IR" sz="2800" b="1" dirty="0"/>
          </a:p>
          <a:p>
            <a:pPr algn="r" rtl="1" eaLnBrk="1" hangingPunct="1"/>
            <a:endParaRPr lang="fa-IR" altLang="fa-IR" sz="2800" b="1" dirty="0"/>
          </a:p>
          <a:p>
            <a:pPr algn="r" rtl="1" eaLnBrk="1" hangingPunct="1"/>
            <a:r>
              <a:rPr lang="fa-IR" altLang="fa-IR" sz="2800" b="1" dirty="0"/>
              <a:t>درج شماره عضویت نظام پزشکی در مهر الزامی است</a:t>
            </a:r>
            <a:endParaRPr lang="en-US" altLang="fa-IR" sz="2800" b="1" dirty="0"/>
          </a:p>
        </p:txBody>
      </p:sp>
    </p:spTree>
    <p:extLst>
      <p:ext uri="{BB962C8B-B14F-4D97-AF65-F5344CB8AC3E}">
        <p14:creationId xmlns:p14="http://schemas.microsoft.com/office/powerpoint/2010/main" val="2020186245"/>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linds(horizontal)">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8680" y="1042353"/>
            <a:ext cx="109474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9309" y="1844040"/>
            <a:ext cx="1143423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4917" y="3731970"/>
            <a:ext cx="11102763" cy="24059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723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660400" y="1752601"/>
            <a:ext cx="1061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r" rtl="1"/>
            <a:r>
              <a:rPr lang="fa-IR" altLang="fa-IR" sz="2800" b="1" dirty="0"/>
              <a:t>استفاده از هر گونه شکل و طرح یا زمینه در تابلو مطب ها و دفاتر کار ممنوع است</a:t>
            </a:r>
          </a:p>
        </p:txBody>
      </p:sp>
      <p:sp>
        <p:nvSpPr>
          <p:cNvPr id="9219" name="Rectangle 2"/>
          <p:cNvSpPr>
            <a:spLocks noChangeArrowheads="1"/>
          </p:cNvSpPr>
          <p:nvPr/>
        </p:nvSpPr>
        <p:spPr bwMode="auto">
          <a:xfrm>
            <a:off x="914400" y="3581400"/>
            <a:ext cx="10160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fa-IR" altLang="fa-IR" sz="2800" b="1" dirty="0"/>
              <a:t>درج موارد زیر در تابلوی مطب ها و دفاتر کار اختیاری است :</a:t>
            </a:r>
          </a:p>
          <a:p>
            <a:pPr lvl="1" algn="r"/>
            <a:r>
              <a:rPr lang="fa-IR" altLang="fa-IR" sz="2800" b="1" dirty="0"/>
              <a:t>تلفن </a:t>
            </a:r>
          </a:p>
          <a:p>
            <a:pPr algn="r"/>
            <a:r>
              <a:rPr lang="fa-IR" altLang="fa-IR" sz="2800" b="1" dirty="0"/>
              <a:t>ساعات و ایام پذیرش بیماران </a:t>
            </a:r>
          </a:p>
          <a:p>
            <a:pPr algn="r"/>
            <a:r>
              <a:rPr lang="fa-IR" altLang="fa-IR" sz="2800" b="1" dirty="0"/>
              <a:t>عناوین مندرج در پروانه مطب به زبان انگلیسی</a:t>
            </a:r>
            <a:endParaRPr lang="fa-IR" altLang="fa-IR" sz="3200" b="1" dirty="0"/>
          </a:p>
        </p:txBody>
      </p:sp>
    </p:spTree>
    <p:extLst>
      <p:ext uri="{BB962C8B-B14F-4D97-AF65-F5344CB8AC3E}">
        <p14:creationId xmlns:p14="http://schemas.microsoft.com/office/powerpoint/2010/main" val="3411376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09600" y="1219200"/>
            <a:ext cx="11277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r" rtl="1"/>
            <a:r>
              <a:rPr lang="fa-IR" altLang="fa-IR" sz="2800" b="1" dirty="0"/>
              <a:t>پزشکان و دندانپزشکان دارای درجه دکترا ضمن قید عناوین به شرح مندرج در پروانه مطب می توانند سه رشته مصوب طبابت مورد علاقه خود را بدون ذکر عنوان </a:t>
            </a:r>
            <a:r>
              <a:rPr lang="fa-IR" altLang="fa-IR" sz="2800" b="1" dirty="0" smtClean="0"/>
              <a:t>تخصص</a:t>
            </a:r>
            <a:r>
              <a:rPr lang="en-US" altLang="fa-IR" sz="2800" b="1" dirty="0" smtClean="0"/>
              <a:t> </a:t>
            </a:r>
            <a:r>
              <a:rPr lang="fa-IR" altLang="fa-IR" sz="2800" b="1" dirty="0" smtClean="0"/>
              <a:t>و </a:t>
            </a:r>
            <a:r>
              <a:rPr lang="fa-IR" altLang="fa-IR" sz="2800" b="1" dirty="0"/>
              <a:t>فوق تخصص در تابلو قید نمایند . </a:t>
            </a:r>
          </a:p>
        </p:txBody>
      </p:sp>
      <p:sp>
        <p:nvSpPr>
          <p:cNvPr id="10243" name="Rectangle 3"/>
          <p:cNvSpPr>
            <a:spLocks noChangeArrowheads="1"/>
          </p:cNvSpPr>
          <p:nvPr/>
        </p:nvSpPr>
        <p:spPr bwMode="auto">
          <a:xfrm>
            <a:off x="1117600" y="3352801"/>
            <a:ext cx="10566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r" rtl="1"/>
            <a:r>
              <a:rPr lang="fa-IR" altLang="fa-IR" sz="2800" b="1" dirty="0"/>
              <a:t>کسانی که در یک رشته تخصصی مدرک اخذ نموده اند می توانند حداکثر تا دو عنوان از شاخه های آن رشته که کار می کنند را به عنوان شاخه های انتخابی بدون ذکر عنوان فوق تخصصی یا فلوشیب در تابلوقید نمایند .</a:t>
            </a:r>
          </a:p>
        </p:txBody>
      </p:sp>
      <p:sp>
        <p:nvSpPr>
          <p:cNvPr id="10244" name="Rectangle 4"/>
          <p:cNvSpPr>
            <a:spLocks noChangeArrowheads="1"/>
          </p:cNvSpPr>
          <p:nvPr/>
        </p:nvSpPr>
        <p:spPr bwMode="auto">
          <a:xfrm>
            <a:off x="711200" y="5594351"/>
            <a:ext cx="1097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fa-IR" altLang="fa-IR" sz="2800" b="1" dirty="0"/>
              <a:t>رتبه رسمی علمی عناوین دانشگاهی می تواند در تابلوی مطب ذکر گردد .</a:t>
            </a:r>
            <a:r>
              <a:rPr lang="fa-IR" altLang="fa-IR" sz="2800" b="1" dirty="0">
                <a:solidFill>
                  <a:schemeClr val="bg1"/>
                </a:solidFill>
              </a:rPr>
              <a:t> </a:t>
            </a:r>
          </a:p>
        </p:txBody>
      </p:sp>
    </p:spTree>
    <p:extLst>
      <p:ext uri="{BB962C8B-B14F-4D97-AF65-F5344CB8AC3E}">
        <p14:creationId xmlns:p14="http://schemas.microsoft.com/office/powerpoint/2010/main" val="8730834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3250</TotalTime>
  <Words>2646</Words>
  <Application>Microsoft Office PowerPoint</Application>
  <PresentationFormat>Widescreen</PresentationFormat>
  <Paragraphs>165</Paragraphs>
  <Slides>45</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45</vt:i4>
      </vt:variant>
    </vt:vector>
  </HeadingPairs>
  <TitlesOfParts>
    <vt:vector size="62" baseType="lpstr">
      <vt:lpstr>2  Davat</vt:lpstr>
      <vt:lpstr>2  Titr</vt:lpstr>
      <vt:lpstr>Arial</vt:lpstr>
      <vt:lpstr>B Badr</vt:lpstr>
      <vt:lpstr>B Mitra</vt:lpstr>
      <vt:lpstr>B Nazanin</vt:lpstr>
      <vt:lpstr>B Nikoo</vt:lpstr>
      <vt:lpstr>B Titr</vt:lpstr>
      <vt:lpstr>Calibri</vt:lpstr>
      <vt:lpstr>Constantia</vt:lpstr>
      <vt:lpstr>IranNastaliq</vt:lpstr>
      <vt:lpstr>Majalla UI</vt:lpstr>
      <vt:lpstr>Times New Roman</vt:lpstr>
      <vt:lpstr>Traditional Arabic</vt:lpstr>
      <vt:lpstr>Wingdings</vt:lpstr>
      <vt:lpstr>Wingdings 2</vt:lpstr>
      <vt:lpstr>Flow</vt:lpstr>
      <vt:lpstr>PowerPoint Presentation</vt:lpstr>
      <vt:lpstr>PowerPoint Presentation</vt:lpstr>
      <vt:lpstr>مفهوم نظارت:       ارزیابی موسسه/دفترکار/مطب(ارائه دهندگان) از طریق مشاهده و کنترل دقیق جهت رعایت قوانین و مقررات و انطباق عملکرد با آیین نامه اجرایی نسبت به مردم (دریافت کنندگان)خدمات تشخیصی و درمانی می باشد.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مطب ها و دفاتر کار فاقد پسماند پزشکی ویژه 300/4155 مورخ 98/11/20</vt:lpstr>
      <vt:lpstr>بخشنامه های نظارتی یک سری از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کاشت مو</vt:lpstr>
      <vt:lpstr>ظرفیت های قانونی در حوزه نظارت  بر درمان</vt:lpstr>
      <vt:lpstr> چرا نسبت به گذشته نیاز به تغییر رویکرد در حوزه نظارت بر درمان می باشیم</vt:lpstr>
      <vt:lpstr>PowerPoint Presentation</vt:lpstr>
      <vt:lpstr>مواردی که بر اساس قوانین ،مقرات و آیین نامه ها تخلف و جرم محسوب می شوند باید طبق مقررات به مراجع ذیربط معرفی گردند. رسیدگی به تخلفات و جرائم پزشکی در سه مرجع</vt:lpstr>
      <vt:lpstr>قانون تشکیل ،تشکیلات و وظایف وزارت بهداشت درمان و آموزش پزشکی  </vt:lpstr>
      <vt:lpstr>فصل اول:تعزیرات حکومتی خدمات تشخیصی و درمانی مشتمل بر 12 ماده تعیین جرم و مجازات در 8 ماده ، 2 ماده تشدید مجازات و۲ماده نحوه اجرای قانون (ماده11)و وصول درآمد ها ماده 9- چنانچه اعمال خلاف مندرج در مواد 1-ایجاد موسسه پزشکی غیرمجاز توسط اشخاص فاقد صلاحیت تخصصی 2-ایجاد و یا ارائه خدمات مازاد بر احتیاج به منظور سودجویی،دخل و تصرف در صورتحساب،دریافت اضافه از تعرفه های مصوب ابلاغی 3-بکارگیری افراد فاقد صلاحیت حرفه ای در موسسات پزشکی   سبب ورود خسارت جانى و مالى به افراد شود، مجازاتهاى مندرج مانع رسیدگى و پیگرد قانونى مؤسسه و یا افراد متخلف و اعمال مجازاتهاى مربوط توسط مراجع ذى صلاح قضایى نخواهد گردید.  (اضافه دریافت ویزیت ،میزان مجازات و جریمه نقدی بر اساس تعداد تخلفات تعیین می گردد)  </vt:lpstr>
      <vt:lpstr>قانون تعزیرات حکومتی در امور بهداشتی و درمانی مصوب ۶۷/۱۲/۲۳ مجمع تشخیص مصلحت نظام </vt:lpstr>
      <vt:lpstr>آیین نامه انتظامی رسیدگی به تخلفات صنفی و حرفه ای شاغلین حرفه های پزشکی و وابسته </vt:lpstr>
      <vt:lpstr>آیین نامه انتظامی رسیدگی به تخلفات صنفی و حرفه ای شاغلین حرفه های پزشکی و وابسته</vt:lpstr>
      <vt:lpstr>آیین نامه انتظامی رسیدگی به تخلفات صنفی و حرفه ای شاغلین حرفه های پزشکی و وابسته</vt:lpstr>
      <vt:lpstr>به کارگیری برخی پزشکان ( تمام وقت  درمانی/ هیات علمی)   در صورت فعالیت در مراکز جراحی محدود و مراکز تشخیصی درمانی سرپایی پروانه مسئول فنی مرکز مربوطه توسط وزارت بهداشت درمان و آموزش پزشکی ابطال می گرددو بیمه های پایه و تکمیلی نسبت به تعلیق قرارداد با مرکز مربوطه اقدام نمایند.   </vt:lpstr>
      <vt:lpstr>سخن را پخته میگویم، سخندان خوب می داند که دانشمند بی حاصل به یک نادان نمی ارزد    مدیریت نظارت و اعتباربخشی معاونت درمان پاییز1402  </vt:lpstr>
    </vt:vector>
  </TitlesOfParts>
  <Company>health.gov.ir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ظرفیت های قانونی در حوزه نظارت</dc:title>
  <dc:creator>ریاضت آقای محسن</dc:creator>
  <cp:lastModifiedBy>soosani.s</cp:lastModifiedBy>
  <cp:revision>256</cp:revision>
  <dcterms:created xsi:type="dcterms:W3CDTF">2018-12-22T12:06:29Z</dcterms:created>
  <dcterms:modified xsi:type="dcterms:W3CDTF">2023-12-11T05:11:38Z</dcterms:modified>
</cp:coreProperties>
</file>